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7" r:id="rId2"/>
    <p:sldId id="363" r:id="rId3"/>
    <p:sldId id="376" r:id="rId4"/>
    <p:sldId id="374" r:id="rId5"/>
    <p:sldId id="365" r:id="rId6"/>
    <p:sldId id="366" r:id="rId7"/>
    <p:sldId id="367" r:id="rId8"/>
    <p:sldId id="368" r:id="rId9"/>
    <p:sldId id="369" r:id="rId10"/>
    <p:sldId id="372" r:id="rId11"/>
    <p:sldId id="371" r:id="rId12"/>
    <p:sldId id="370" r:id="rId13"/>
    <p:sldId id="375" r:id="rId14"/>
    <p:sldId id="377" r:id="rId15"/>
    <p:sldId id="378" r:id="rId16"/>
    <p:sldId id="379" r:id="rId17"/>
    <p:sldId id="380" r:id="rId18"/>
    <p:sldId id="381" r:id="rId19"/>
    <p:sldId id="382" r:id="rId20"/>
    <p:sldId id="383" r:id="rId21"/>
    <p:sldId id="384" r:id="rId22"/>
    <p:sldId id="385" r:id="rId23"/>
    <p:sldId id="390" r:id="rId24"/>
    <p:sldId id="386" r:id="rId25"/>
    <p:sldId id="387" r:id="rId26"/>
    <p:sldId id="388" r:id="rId27"/>
    <p:sldId id="389" r:id="rId28"/>
    <p:sldId id="393" r:id="rId29"/>
    <p:sldId id="465" r:id="rId30"/>
    <p:sldId id="394" r:id="rId31"/>
    <p:sldId id="395" r:id="rId32"/>
    <p:sldId id="396" r:id="rId33"/>
    <p:sldId id="398" r:id="rId34"/>
    <p:sldId id="399" r:id="rId35"/>
    <p:sldId id="400" r:id="rId36"/>
    <p:sldId id="401" r:id="rId37"/>
    <p:sldId id="402" r:id="rId38"/>
    <p:sldId id="403" r:id="rId39"/>
    <p:sldId id="404" r:id="rId40"/>
    <p:sldId id="405" r:id="rId41"/>
    <p:sldId id="406" r:id="rId42"/>
    <p:sldId id="407" r:id="rId43"/>
    <p:sldId id="408" r:id="rId44"/>
    <p:sldId id="409" r:id="rId45"/>
    <p:sldId id="461" r:id="rId46"/>
    <p:sldId id="411" r:id="rId47"/>
    <p:sldId id="412" r:id="rId48"/>
    <p:sldId id="413" r:id="rId49"/>
    <p:sldId id="414" r:id="rId50"/>
    <p:sldId id="415" r:id="rId51"/>
    <p:sldId id="416" r:id="rId52"/>
    <p:sldId id="417" r:id="rId53"/>
    <p:sldId id="418" r:id="rId54"/>
    <p:sldId id="419" r:id="rId55"/>
    <p:sldId id="420" r:id="rId56"/>
    <p:sldId id="421" r:id="rId57"/>
    <p:sldId id="422" r:id="rId58"/>
    <p:sldId id="423" r:id="rId59"/>
    <p:sldId id="424" r:id="rId60"/>
    <p:sldId id="425" r:id="rId61"/>
    <p:sldId id="426" r:id="rId62"/>
    <p:sldId id="427" r:id="rId63"/>
    <p:sldId id="428" r:id="rId64"/>
    <p:sldId id="429" r:id="rId65"/>
    <p:sldId id="430" r:id="rId66"/>
    <p:sldId id="431" r:id="rId67"/>
    <p:sldId id="433" r:id="rId68"/>
    <p:sldId id="434" r:id="rId69"/>
    <p:sldId id="435" r:id="rId70"/>
    <p:sldId id="436" r:id="rId71"/>
    <p:sldId id="462" r:id="rId72"/>
    <p:sldId id="464" r:id="rId73"/>
    <p:sldId id="463"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p:cViewPr varScale="1">
        <p:scale>
          <a:sx n="102" d="100"/>
          <a:sy n="102" d="100"/>
        </p:scale>
        <p:origin x="189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3C86C7-EAFA-44CB-AFE1-9B67FAD8CB67}" type="datetimeFigureOut">
              <a:rPr lang="en-US" smtClean="0"/>
              <a:pPr/>
              <a:t>3/7/2023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710952-E9FC-4F3C-87D6-23A0490508F9}"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920297-3151-4D9B-872C-66B21328C5D0}"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920297-3151-4D9B-872C-66B21328C5D0}" type="datetimeFigureOut">
              <a:rPr lang="en-US" smtClean="0"/>
              <a:pPr/>
              <a:t>3/7/2023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920297-3151-4D9B-872C-66B21328C5D0}" type="datetimeFigureOut">
              <a:rPr lang="en-US" smtClean="0"/>
              <a:pPr/>
              <a:t>3/7/2023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3/7/2023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3/7/2023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98/rsos.160764" TargetMode="Externa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gif"/><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gif"/><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fontScale="90000"/>
          </a:bodyPr>
          <a:lstStyle/>
          <a:p>
            <a:r>
              <a:rPr lang="en-US" sz="3600" dirty="0" smtClean="0"/>
              <a:t>MUNICIPAL SOLID WASTE MANAGEMENT</a:t>
            </a:r>
            <a:br>
              <a:rPr lang="en-US" sz="3600" dirty="0" smtClean="0"/>
            </a:br>
            <a:r>
              <a:rPr lang="en-US" sz="3600" dirty="0" smtClean="0"/>
              <a:t>18CEO306T</a:t>
            </a:r>
            <a:br>
              <a:rPr lang="en-US" sz="3600" dirty="0" smtClean="0"/>
            </a:br>
            <a:r>
              <a:rPr lang="en-US" sz="3600" dirty="0" smtClean="0"/>
              <a:t>UNIT II</a:t>
            </a:r>
            <a:endParaRPr lang="en-US" sz="3600" dirty="0"/>
          </a:p>
        </p:txBody>
      </p:sp>
    </p:spTree>
    <p:extLst>
      <p:ext uri="{BB962C8B-B14F-4D97-AF65-F5344CB8AC3E}">
        <p14:creationId xmlns:p14="http://schemas.microsoft.com/office/powerpoint/2010/main" val="2449515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3898776" cy="4972072"/>
          </a:xfrm>
        </p:spPr>
        <p:txBody>
          <a:bodyPr>
            <a:normAutofit lnSpcReduction="10000"/>
          </a:bodyPr>
          <a:lstStyle/>
          <a:p>
            <a:pPr algn="just"/>
            <a:r>
              <a:rPr lang="en-US" b="0" dirty="0">
                <a:latin typeface="Bahnschrift SemiBold Condensed" pitchFamily="34" charset="0"/>
              </a:rPr>
              <a:t>Activities designed to reduce the volume </a:t>
            </a:r>
            <a:r>
              <a:rPr lang="en-US" b="0" dirty="0" smtClean="0">
                <a:latin typeface="Bahnschrift SemiBold Condensed" pitchFamily="34" charset="0"/>
              </a:rPr>
              <a:t>or toxicity </a:t>
            </a:r>
            <a:r>
              <a:rPr lang="en-US" b="0" dirty="0">
                <a:latin typeface="Bahnschrift SemiBold Condensed" pitchFamily="34" charset="0"/>
              </a:rPr>
              <a:t>of waste generated, including </a:t>
            </a:r>
            <a:r>
              <a:rPr lang="en-US" b="0" dirty="0" smtClean="0">
                <a:latin typeface="Bahnschrift SemiBold Condensed" pitchFamily="34" charset="0"/>
              </a:rPr>
              <a:t>the design </a:t>
            </a:r>
            <a:r>
              <a:rPr lang="en-US" b="0" dirty="0">
                <a:latin typeface="Bahnschrift SemiBold Condensed" pitchFamily="34" charset="0"/>
              </a:rPr>
              <a:t>and </a:t>
            </a:r>
            <a:r>
              <a:rPr lang="en-US" b="0" dirty="0" smtClean="0">
                <a:latin typeface="Bahnschrift SemiBold Condensed" pitchFamily="34" charset="0"/>
              </a:rPr>
              <a:t>manufacturing </a:t>
            </a:r>
            <a:r>
              <a:rPr lang="en-US" b="0" dirty="0">
                <a:latin typeface="Bahnschrift SemiBold Condensed" pitchFamily="34" charset="0"/>
              </a:rPr>
              <a:t>of products </a:t>
            </a:r>
            <a:r>
              <a:rPr lang="en-US" b="0" dirty="0" smtClean="0">
                <a:latin typeface="Bahnschrift SemiBold Condensed" pitchFamily="34" charset="0"/>
              </a:rPr>
              <a:t>with minimum </a:t>
            </a:r>
            <a:r>
              <a:rPr lang="en-US" b="0" dirty="0">
                <a:latin typeface="Bahnschrift SemiBold Condensed" pitchFamily="34" charset="0"/>
              </a:rPr>
              <a:t>toxic content, minimum volume </a:t>
            </a:r>
            <a:r>
              <a:rPr lang="en-US" b="0" dirty="0" smtClean="0">
                <a:latin typeface="Bahnschrift SemiBold Condensed" pitchFamily="34" charset="0"/>
              </a:rPr>
              <a:t>of material</a:t>
            </a:r>
            <a:r>
              <a:rPr lang="en-US" b="0" dirty="0">
                <a:latin typeface="Bahnschrift SemiBold Condensed" pitchFamily="34" charset="0"/>
              </a:rPr>
              <a:t>, and/or a longer shelf life</a:t>
            </a:r>
            <a:endParaRPr lang="en-IN" dirty="0">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r>
              <a:rPr lang="en-IN" sz="3200" b="1" dirty="0" smtClean="0">
                <a:latin typeface="+mj-lt"/>
              </a:rPr>
              <a:t>WASTE GENERATION AND SOURCE REDUCTION </a:t>
            </a:r>
            <a:endParaRPr lang="en-IN" sz="3200" b="1" dirty="0">
              <a:latin typeface="+mj-lt"/>
            </a:endParaRPr>
          </a:p>
        </p:txBody>
      </p:sp>
      <p:sp>
        <p:nvSpPr>
          <p:cNvPr id="5" name="Rectangle 4"/>
          <p:cNvSpPr/>
          <p:nvPr/>
        </p:nvSpPr>
        <p:spPr>
          <a:xfrm>
            <a:off x="251520" y="1124744"/>
            <a:ext cx="8820472" cy="584775"/>
          </a:xfrm>
          <a:prstGeom prst="rect">
            <a:avLst/>
          </a:prstGeom>
        </p:spPr>
        <p:txBody>
          <a:bodyPr wrap="square">
            <a:spAutoFit/>
          </a:bodyPr>
          <a:lstStyle/>
          <a:p>
            <a:r>
              <a:rPr lang="en-IN" sz="3200" dirty="0" smtClean="0">
                <a:solidFill>
                  <a:srgbClr val="C00000"/>
                </a:solidFill>
                <a:latin typeface="Bahnschrift SemiBold Condensed" pitchFamily="34" charset="0"/>
              </a:rPr>
              <a:t>Source reduction:</a:t>
            </a:r>
            <a:endParaRPr lang="en-IN" sz="3200" dirty="0">
              <a:solidFill>
                <a:srgbClr val="C00000"/>
              </a:solidFill>
              <a:latin typeface="Bahnschrift SemiBold Condensed" pitchFamily="34" charset="0"/>
            </a:endParaRPr>
          </a:p>
        </p:txBody>
      </p:sp>
      <p:pic>
        <p:nvPicPr>
          <p:cNvPr id="6146" name="Picture 2" descr="IDEM: Pollution Prevention: What Is Pollution Prev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772" y="1142984"/>
            <a:ext cx="4376228"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072" y="1714488"/>
            <a:ext cx="5756688" cy="4929221"/>
          </a:xfrm>
        </p:spPr>
        <p:txBody>
          <a:bodyPr>
            <a:normAutofit fontScale="92500" lnSpcReduction="20000"/>
          </a:bodyPr>
          <a:lstStyle/>
          <a:p>
            <a:r>
              <a:rPr lang="en-IN" b="0" dirty="0">
                <a:latin typeface="Bahnschrift SemiBold Condensed" pitchFamily="34" charset="0"/>
              </a:rPr>
              <a:t>Reduction - Reduction in </a:t>
            </a:r>
            <a:r>
              <a:rPr lang="en-IN" b="0" dirty="0" smtClean="0">
                <a:latin typeface="Bahnschrift SemiBold Condensed" pitchFamily="34" charset="0"/>
              </a:rPr>
              <a:t>generation </a:t>
            </a:r>
            <a:r>
              <a:rPr lang="en-US" b="0" dirty="0" smtClean="0">
                <a:latin typeface="Bahnschrift SemiBold Condensed" pitchFamily="34" charset="0"/>
              </a:rPr>
              <a:t> </a:t>
            </a:r>
            <a:r>
              <a:rPr lang="en-US" b="0" dirty="0">
                <a:latin typeface="Bahnschrift SemiBold Condensed" pitchFamily="34" charset="0"/>
              </a:rPr>
              <a:t>reduction in amount </a:t>
            </a:r>
            <a:r>
              <a:rPr lang="en-US" b="0">
                <a:latin typeface="Bahnschrift SemiBold Condensed" pitchFamily="34" charset="0"/>
              </a:rPr>
              <a:t>of </a:t>
            </a:r>
            <a:r>
              <a:rPr lang="en-US" b="0" smtClean="0">
                <a:latin typeface="Bahnschrift SemiBold Condensed" pitchFamily="34" charset="0"/>
              </a:rPr>
              <a:t>material </a:t>
            </a:r>
            <a:r>
              <a:rPr lang="en-US" b="0" dirty="0">
                <a:latin typeface="Bahnschrift SemiBold Condensed" pitchFamily="34" charset="0"/>
              </a:rPr>
              <a:t>increase the lifetime of </a:t>
            </a:r>
            <a:r>
              <a:rPr lang="en-US" b="0" dirty="0" smtClean="0">
                <a:latin typeface="Bahnschrift SemiBold Condensed" pitchFamily="34" charset="0"/>
              </a:rPr>
              <a:t>products  </a:t>
            </a:r>
            <a:r>
              <a:rPr lang="en-US" b="0" dirty="0">
                <a:latin typeface="Bahnschrift SemiBold Condensed" pitchFamily="34" charset="0"/>
              </a:rPr>
              <a:t>eliminate the need for products</a:t>
            </a:r>
          </a:p>
          <a:p>
            <a:r>
              <a:rPr lang="en-IN" b="0" dirty="0">
                <a:latin typeface="Bahnschrift SemiBold Condensed" pitchFamily="34" charset="0"/>
              </a:rPr>
              <a:t> Reuse - no </a:t>
            </a:r>
            <a:r>
              <a:rPr lang="en-IN" b="0" dirty="0" smtClean="0">
                <a:latin typeface="Bahnschrift SemiBold Condensed" pitchFamily="34" charset="0"/>
              </a:rPr>
              <a:t>transformation </a:t>
            </a:r>
            <a:r>
              <a:rPr lang="en-US" b="0" dirty="0" smtClean="0">
                <a:latin typeface="Bahnschrift SemiBold Condensed" pitchFamily="34" charset="0"/>
              </a:rPr>
              <a:t> </a:t>
            </a:r>
            <a:r>
              <a:rPr lang="en-US" b="0" dirty="0">
                <a:latin typeface="Bahnschrift SemiBold Condensed" pitchFamily="34" charset="0"/>
              </a:rPr>
              <a:t>being used for the same purpose again</a:t>
            </a:r>
          </a:p>
          <a:p>
            <a:r>
              <a:rPr lang="en-US" b="0" dirty="0">
                <a:latin typeface="Bahnschrift SemiBold Condensed" pitchFamily="34" charset="0"/>
              </a:rPr>
              <a:t> Recycle - Use of the material as a source </a:t>
            </a:r>
            <a:r>
              <a:rPr lang="en-US" b="0" dirty="0" smtClean="0">
                <a:latin typeface="Bahnschrift SemiBold Condensed" pitchFamily="34" charset="0"/>
              </a:rPr>
              <a:t>raw </a:t>
            </a:r>
            <a:r>
              <a:rPr lang="en-IN" b="0" dirty="0" smtClean="0">
                <a:latin typeface="Bahnschrift SemiBold Condensed" pitchFamily="34" charset="0"/>
              </a:rPr>
              <a:t>material</a:t>
            </a:r>
            <a:r>
              <a:rPr lang="en-IN" b="0" dirty="0">
                <a:latin typeface="Bahnschrift SemiBold Condensed" pitchFamily="34" charset="0"/>
              </a:rPr>
              <a:t>, involves physical transformation</a:t>
            </a:r>
          </a:p>
          <a:p>
            <a:r>
              <a:rPr lang="en-US" b="0" dirty="0">
                <a:latin typeface="Bahnschrift SemiBold Condensed" pitchFamily="34" charset="0"/>
              </a:rPr>
              <a:t> Recovery - Process to recover useful </a:t>
            </a:r>
            <a:r>
              <a:rPr lang="en-US" b="0" dirty="0" smtClean="0">
                <a:latin typeface="Bahnschrift SemiBold Condensed" pitchFamily="34" charset="0"/>
              </a:rPr>
              <a:t>material from </a:t>
            </a:r>
            <a:r>
              <a:rPr lang="en-US" b="0" dirty="0">
                <a:latin typeface="Bahnschrift SemiBold Condensed" pitchFamily="34" charset="0"/>
              </a:rPr>
              <a:t>mixed waste (energy is an example)</a:t>
            </a:r>
            <a:endParaRPr lang="en-IN" dirty="0">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r>
              <a:rPr lang="en-IN" sz="3200" b="1" dirty="0" smtClean="0">
                <a:latin typeface="+mj-lt"/>
              </a:rPr>
              <a:t>WASTE GENERATION AND SOURCE REDUCTION </a:t>
            </a:r>
            <a:endParaRPr lang="en-IN" sz="3200" b="1" dirty="0">
              <a:latin typeface="+mj-lt"/>
            </a:endParaRPr>
          </a:p>
        </p:txBody>
      </p:sp>
      <p:sp>
        <p:nvSpPr>
          <p:cNvPr id="5" name="Rectangle 4"/>
          <p:cNvSpPr/>
          <p:nvPr/>
        </p:nvSpPr>
        <p:spPr>
          <a:xfrm>
            <a:off x="251520" y="1124744"/>
            <a:ext cx="8820472" cy="584775"/>
          </a:xfrm>
          <a:prstGeom prst="rect">
            <a:avLst/>
          </a:prstGeom>
        </p:spPr>
        <p:txBody>
          <a:bodyPr wrap="square">
            <a:spAutoFit/>
          </a:bodyPr>
          <a:lstStyle/>
          <a:p>
            <a:r>
              <a:rPr lang="en-IN" sz="3200" dirty="0" smtClean="0">
                <a:solidFill>
                  <a:srgbClr val="C00000"/>
                </a:solidFill>
                <a:latin typeface="Bahnschrift SemiBold Condensed" pitchFamily="34" charset="0"/>
              </a:rPr>
              <a:t>Source reduction: </a:t>
            </a:r>
            <a:endParaRPr lang="en-IN" sz="3200" dirty="0">
              <a:solidFill>
                <a:srgbClr val="C00000"/>
              </a:solidFill>
              <a:latin typeface="Bahnschrift SemiBold Condensed" pitchFamily="34" charset="0"/>
            </a:endParaRPr>
          </a:p>
        </p:txBody>
      </p:sp>
      <p:pic>
        <p:nvPicPr>
          <p:cNvPr id="7170" name="Picture 2" descr="Reduce, Reuse, &amp;amp; Recycle Program | Patterson, CA - Official Website"/>
          <p:cNvPicPr>
            <a:picLocks noChangeAspect="1" noChangeArrowheads="1"/>
          </p:cNvPicPr>
          <p:nvPr/>
        </p:nvPicPr>
        <p:blipFill rotWithShape="1">
          <a:blip r:embed="rId2">
            <a:extLst>
              <a:ext uri="{28A0092B-C50C-407E-A947-70E740481C1C}">
                <a14:useLocalDpi xmlns:a14="http://schemas.microsoft.com/office/drawing/2010/main" val="0"/>
              </a:ext>
            </a:extLst>
          </a:blip>
          <a:srcRect l="3976" r="6585" b="6932"/>
          <a:stretch/>
        </p:blipFill>
        <p:spPr bwMode="auto">
          <a:xfrm>
            <a:off x="6143636" y="1571612"/>
            <a:ext cx="2808313" cy="489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909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2" y="325723"/>
            <a:ext cx="9289032" cy="1143000"/>
          </a:xfrm>
        </p:spPr>
        <p:txBody>
          <a:bodyPr>
            <a:normAutofit fontScale="90000"/>
          </a:bodyPr>
          <a:lstStyle/>
          <a:p>
            <a:r>
              <a:rPr lang="en-IN" sz="3600" dirty="0" smtClean="0"/>
              <a:t>WASTE GENERATION AND SOURCE REDUCTION </a:t>
            </a:r>
            <a:r>
              <a:rPr lang="en-IN" dirty="0" smtClean="0"/>
              <a:t/>
            </a:r>
            <a:br>
              <a:rPr lang="en-IN" dirty="0" smtClean="0"/>
            </a:br>
            <a:endParaRPr lang="en-IN" dirty="0"/>
          </a:p>
        </p:txBody>
      </p:sp>
      <p:sp>
        <p:nvSpPr>
          <p:cNvPr id="4" name="Content Placeholder 3"/>
          <p:cNvSpPr>
            <a:spLocks noGrp="1"/>
          </p:cNvSpPr>
          <p:nvPr>
            <p:ph idx="1"/>
          </p:nvPr>
        </p:nvSpPr>
        <p:spPr>
          <a:xfrm>
            <a:off x="251520" y="1844824"/>
            <a:ext cx="6120680" cy="4525963"/>
          </a:xfrm>
        </p:spPr>
        <p:txBody>
          <a:bodyPr>
            <a:normAutofit fontScale="92500" lnSpcReduction="10000"/>
          </a:bodyPr>
          <a:lstStyle/>
          <a:p>
            <a:r>
              <a:rPr lang="en-IN" b="0" dirty="0" smtClean="0">
                <a:latin typeface="Bahnschrift SemiBold Condensed" pitchFamily="34" charset="0"/>
              </a:rPr>
              <a:t>Using </a:t>
            </a:r>
            <a:r>
              <a:rPr lang="en-IN" b="0" dirty="0">
                <a:latin typeface="Bahnschrift SemiBold Condensed" pitchFamily="34" charset="0"/>
              </a:rPr>
              <a:t>durable coffee mugs.</a:t>
            </a:r>
          </a:p>
          <a:p>
            <a:r>
              <a:rPr lang="en-US" b="0" dirty="0">
                <a:latin typeface="Bahnschrift SemiBold Condensed" pitchFamily="34" charset="0"/>
              </a:rPr>
              <a:t> Using cloth napkins or towels.</a:t>
            </a:r>
          </a:p>
          <a:p>
            <a:r>
              <a:rPr lang="en-IN" b="0" dirty="0">
                <a:latin typeface="Bahnschrift SemiBold Condensed" pitchFamily="34" charset="0"/>
              </a:rPr>
              <a:t> Refilling bottles.</a:t>
            </a:r>
          </a:p>
          <a:p>
            <a:r>
              <a:rPr lang="en-US" b="0" dirty="0">
                <a:latin typeface="Bahnschrift SemiBold Condensed" pitchFamily="34" charset="0"/>
              </a:rPr>
              <a:t> Donating old magazines or </a:t>
            </a:r>
            <a:r>
              <a:rPr lang="en-US" b="0" dirty="0" smtClean="0">
                <a:latin typeface="Bahnschrift SemiBold Condensed" pitchFamily="34" charset="0"/>
              </a:rPr>
              <a:t>surplus </a:t>
            </a:r>
            <a:r>
              <a:rPr lang="en-IN" b="0" dirty="0" smtClean="0">
                <a:latin typeface="Bahnschrift SemiBold Condensed" pitchFamily="34" charset="0"/>
              </a:rPr>
              <a:t>equipment</a:t>
            </a:r>
            <a:r>
              <a:rPr lang="en-IN" b="0" dirty="0">
                <a:latin typeface="Bahnschrift SemiBold Condensed" pitchFamily="34" charset="0"/>
              </a:rPr>
              <a:t>.</a:t>
            </a:r>
          </a:p>
          <a:p>
            <a:r>
              <a:rPr lang="en-IN" b="0" dirty="0">
                <a:latin typeface="Bahnschrift SemiBold Condensed" pitchFamily="34" charset="0"/>
              </a:rPr>
              <a:t> Reusing boxes.</a:t>
            </a:r>
          </a:p>
          <a:p>
            <a:r>
              <a:rPr lang="en-US" b="0" dirty="0">
                <a:latin typeface="Bahnschrift SemiBold Condensed" pitchFamily="34" charset="0"/>
              </a:rPr>
              <a:t> Turning empty jars into </a:t>
            </a:r>
            <a:r>
              <a:rPr lang="en-US" b="0" dirty="0" smtClean="0">
                <a:latin typeface="Bahnschrift SemiBold Condensed" pitchFamily="34" charset="0"/>
              </a:rPr>
              <a:t>containers </a:t>
            </a:r>
            <a:r>
              <a:rPr lang="en-IN" b="0" dirty="0" smtClean="0">
                <a:latin typeface="Bahnschrift SemiBold Condensed" pitchFamily="34" charset="0"/>
              </a:rPr>
              <a:t>for </a:t>
            </a:r>
            <a:r>
              <a:rPr lang="en-IN" b="0" dirty="0">
                <a:latin typeface="Bahnschrift SemiBold Condensed" pitchFamily="34" charset="0"/>
              </a:rPr>
              <a:t>leftover food.</a:t>
            </a:r>
          </a:p>
          <a:p>
            <a:r>
              <a:rPr lang="en-IN" b="0" dirty="0">
                <a:latin typeface="Bahnschrift SemiBold Condensed" pitchFamily="34" charset="0"/>
              </a:rPr>
              <a:t> Purchasing refillable pens </a:t>
            </a:r>
            <a:r>
              <a:rPr lang="en-IN" b="0" dirty="0" smtClean="0">
                <a:latin typeface="Bahnschrift SemiBold Condensed" pitchFamily="34" charset="0"/>
              </a:rPr>
              <a:t>and pencils</a:t>
            </a:r>
            <a:r>
              <a:rPr lang="en-IN" b="0" dirty="0">
                <a:latin typeface="Bahnschrift SemiBold Condensed" pitchFamily="34" charset="0"/>
              </a:rPr>
              <a:t>.</a:t>
            </a:r>
            <a:endParaRPr lang="en-IN" dirty="0">
              <a:latin typeface="Bahnschrift SemiBold Condensed" pitchFamily="34" charset="0"/>
            </a:endParaRPr>
          </a:p>
        </p:txBody>
      </p:sp>
      <p:sp>
        <p:nvSpPr>
          <p:cNvPr id="5" name="Rectangle 4"/>
          <p:cNvSpPr/>
          <p:nvPr/>
        </p:nvSpPr>
        <p:spPr>
          <a:xfrm>
            <a:off x="251520" y="1092622"/>
            <a:ext cx="6552728" cy="584775"/>
          </a:xfrm>
          <a:prstGeom prst="rect">
            <a:avLst/>
          </a:prstGeom>
        </p:spPr>
        <p:txBody>
          <a:bodyPr wrap="square">
            <a:spAutoFit/>
          </a:bodyPr>
          <a:lstStyle/>
          <a:p>
            <a:r>
              <a:rPr lang="en-IN" sz="3200" dirty="0">
                <a:solidFill>
                  <a:srgbClr val="C00000"/>
                </a:solidFill>
                <a:latin typeface="Bahnschrift SemiBold Condensed" pitchFamily="34" charset="0"/>
              </a:rPr>
              <a:t>Example of Source </a:t>
            </a:r>
            <a:r>
              <a:rPr lang="en-IN" sz="3200" dirty="0" smtClean="0">
                <a:solidFill>
                  <a:srgbClr val="C00000"/>
                </a:solidFill>
                <a:latin typeface="Bahnschrift SemiBold Condensed" pitchFamily="34" charset="0"/>
              </a:rPr>
              <a:t>Reduction:</a:t>
            </a:r>
            <a:endParaRPr lang="en-IN" sz="3200" dirty="0">
              <a:solidFill>
                <a:srgbClr val="C00000"/>
              </a:solidFill>
              <a:latin typeface="Bahnschrift SemiBold Condensed" pitchFamily="34" charset="0"/>
            </a:endParaRPr>
          </a:p>
        </p:txBody>
      </p:sp>
      <p:pic>
        <p:nvPicPr>
          <p:cNvPr id="5126" name="Picture 6" descr="Reduce, Reuse, Recycle: 21 Wonderful Ways to Reuse Old Cardboard Boxes –  The Yucatan Times"/>
          <p:cNvPicPr>
            <a:picLocks noChangeAspect="1" noChangeArrowheads="1"/>
          </p:cNvPicPr>
          <p:nvPr/>
        </p:nvPicPr>
        <p:blipFill rotWithShape="1">
          <a:blip r:embed="rId2">
            <a:extLst>
              <a:ext uri="{28A0092B-C50C-407E-A947-70E740481C1C}">
                <a14:useLocalDpi xmlns:a14="http://schemas.microsoft.com/office/drawing/2010/main" val="0"/>
              </a:ext>
            </a:extLst>
          </a:blip>
          <a:srcRect l="3347" t="3840" r="687" b="6041"/>
          <a:stretch/>
        </p:blipFill>
        <p:spPr bwMode="auto">
          <a:xfrm>
            <a:off x="5882483" y="1378240"/>
            <a:ext cx="3151346" cy="197875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omfy Package 16 oz. Plastic Deli Food Storage Containers with Airtight  Lids [48 Sets] - Walmart.com - Walmart.com"/>
          <p:cNvPicPr>
            <a:picLocks noChangeAspect="1" noChangeArrowheads="1"/>
          </p:cNvPicPr>
          <p:nvPr/>
        </p:nvPicPr>
        <p:blipFill rotWithShape="1">
          <a:blip r:embed="rId3">
            <a:extLst>
              <a:ext uri="{28A0092B-C50C-407E-A947-70E740481C1C}">
                <a14:useLocalDpi xmlns:a14="http://schemas.microsoft.com/office/drawing/2010/main" val="0"/>
              </a:ext>
            </a:extLst>
          </a:blip>
          <a:srcRect l="1646" t="6723" r="2003" b="8043"/>
          <a:stretch/>
        </p:blipFill>
        <p:spPr bwMode="auto">
          <a:xfrm>
            <a:off x="6228184" y="3933056"/>
            <a:ext cx="2627014" cy="2323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064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000108"/>
            <a:ext cx="8929718" cy="5372389"/>
          </a:xfrm>
        </p:spPr>
        <p:txBody>
          <a:bodyPr>
            <a:noAutofit/>
          </a:bodyPr>
          <a:lstStyle/>
          <a:p>
            <a:pPr algn="just"/>
            <a:r>
              <a:rPr lang="en-US" sz="2050" b="0" dirty="0">
                <a:latin typeface="Bahnschrift SemiBold Condensed" pitchFamily="34" charset="0"/>
              </a:rPr>
              <a:t>The reasons for the analysis of waste composition, characteristics and quantity include the </a:t>
            </a:r>
            <a:r>
              <a:rPr lang="en-US" sz="2050" b="0" dirty="0" smtClean="0">
                <a:latin typeface="Bahnschrift SemiBold Condensed" pitchFamily="34" charset="0"/>
              </a:rPr>
              <a:t>following:</a:t>
            </a:r>
          </a:p>
          <a:p>
            <a:pPr marL="571500" indent="-571500" algn="just">
              <a:buAutoNum type="romanLcParenR"/>
            </a:pPr>
            <a:r>
              <a:rPr lang="en-US" sz="2050" b="0" dirty="0" smtClean="0">
                <a:latin typeface="Bahnschrift SemiBold Condensed" pitchFamily="34" charset="0"/>
              </a:rPr>
              <a:t>It </a:t>
            </a:r>
            <a:r>
              <a:rPr lang="en-US" sz="2050" b="0" dirty="0">
                <a:latin typeface="Bahnschrift SemiBold Condensed" pitchFamily="34" charset="0"/>
              </a:rPr>
              <a:t>provides the basic data for the planning, designing and operation of the management systems. </a:t>
            </a:r>
            <a:endParaRPr lang="en-US" sz="2050" b="0" dirty="0" smtClean="0">
              <a:latin typeface="Bahnschrift SemiBold Condensed" pitchFamily="34" charset="0"/>
            </a:endParaRPr>
          </a:p>
          <a:p>
            <a:pPr marL="571500" indent="-571500" algn="just">
              <a:buAutoNum type="romanLcParenR"/>
            </a:pPr>
            <a:r>
              <a:rPr lang="en-US" sz="2050" b="0" dirty="0" smtClean="0">
                <a:latin typeface="Bahnschrift SemiBold Condensed" pitchFamily="34" charset="0"/>
              </a:rPr>
              <a:t>An </a:t>
            </a:r>
            <a:r>
              <a:rPr lang="en-US" sz="2050" b="0" dirty="0">
                <a:latin typeface="Bahnschrift SemiBold Condensed" pitchFamily="34" charset="0"/>
              </a:rPr>
              <a:t>ongoing analysis of the data helps detect changes in composition, characteristics and quantities of wastes, and the rates at which these changes take place, which facilitates effective implementation of management systems. </a:t>
            </a:r>
            <a:endParaRPr lang="en-US" sz="2050" b="0" dirty="0" smtClean="0">
              <a:latin typeface="Bahnschrift SemiBold Condensed" pitchFamily="34" charset="0"/>
            </a:endParaRPr>
          </a:p>
          <a:p>
            <a:pPr marL="571500" indent="-571500" algn="just">
              <a:buAutoNum type="romanLcParenR"/>
            </a:pPr>
            <a:r>
              <a:rPr lang="en-US" sz="2050" b="0" dirty="0" smtClean="0">
                <a:latin typeface="Bahnschrift SemiBold Condensed" pitchFamily="34" charset="0"/>
              </a:rPr>
              <a:t>It </a:t>
            </a:r>
            <a:r>
              <a:rPr lang="en-US" sz="2050" b="0" dirty="0">
                <a:latin typeface="Bahnschrift SemiBold Condensed" pitchFamily="34" charset="0"/>
              </a:rPr>
              <a:t>quantifies the amount and type of materials suitable for processing, recovery and recycling. </a:t>
            </a:r>
            <a:endParaRPr lang="en-US" sz="2050" b="0" dirty="0" smtClean="0">
              <a:latin typeface="Bahnschrift SemiBold Condensed" pitchFamily="34" charset="0"/>
            </a:endParaRPr>
          </a:p>
          <a:p>
            <a:pPr marL="571500" indent="-571500" algn="just">
              <a:buAutoNum type="romanLcParenR"/>
            </a:pPr>
            <a:r>
              <a:rPr lang="en-US" sz="2050" b="0" dirty="0" smtClean="0">
                <a:latin typeface="Bahnschrift SemiBold Condensed" pitchFamily="34" charset="0"/>
              </a:rPr>
              <a:t>It </a:t>
            </a:r>
            <a:r>
              <a:rPr lang="en-US" sz="2050" b="0" dirty="0">
                <a:latin typeface="Bahnschrift SemiBold Condensed" pitchFamily="34" charset="0"/>
              </a:rPr>
              <a:t>provides information that helps in deciding appropriate technologies and equipment. </a:t>
            </a:r>
            <a:endParaRPr lang="en-US" sz="2050" b="0" dirty="0" smtClean="0">
              <a:latin typeface="Bahnschrift SemiBold Condensed" pitchFamily="34" charset="0"/>
            </a:endParaRPr>
          </a:p>
          <a:p>
            <a:pPr marL="571500" indent="-571500" algn="just">
              <a:buAutoNum type="romanLcParenR"/>
            </a:pPr>
            <a:r>
              <a:rPr lang="en-US" sz="2050" b="0" dirty="0" smtClean="0">
                <a:latin typeface="Bahnschrift SemiBold Condensed" pitchFamily="34" charset="0"/>
              </a:rPr>
              <a:t>The </a:t>
            </a:r>
            <a:r>
              <a:rPr lang="en-US" sz="2050" b="0" dirty="0">
                <a:latin typeface="Bahnschrift SemiBold Condensed" pitchFamily="34" charset="0"/>
              </a:rPr>
              <a:t>forecast trends assist designers and manufacturers in the production of collection vehicles and equipment suitable for future needs.</a:t>
            </a:r>
            <a:endParaRPr lang="en-IN" sz="2050" dirty="0">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smtClean="0">
                <a:latin typeface="+mj-lt"/>
              </a:rPr>
              <a:t>RATIONAL </a:t>
            </a:r>
            <a:r>
              <a:rPr lang="en-US" sz="3200" b="1" dirty="0" smtClean="0">
                <a:latin typeface="+mj-lt"/>
              </a:rPr>
              <a:t>ANALYSIS -  FIELD INVESTIGATION</a:t>
            </a:r>
            <a:endParaRPr lang="en-US" sz="3200" b="1" dirty="0">
              <a:latin typeface="+mj-lt"/>
            </a:endParaRPr>
          </a:p>
        </p:txBody>
      </p:sp>
    </p:spTree>
    <p:extLst>
      <p:ext uri="{BB962C8B-B14F-4D97-AF65-F5344CB8AC3E}">
        <p14:creationId xmlns:p14="http://schemas.microsoft.com/office/powerpoint/2010/main" val="323076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64" y="1484784"/>
            <a:ext cx="8982236" cy="5102027"/>
          </a:xfrm>
        </p:spPr>
        <p:txBody>
          <a:bodyPr>
            <a:noAutofit/>
          </a:bodyPr>
          <a:lstStyle/>
          <a:p>
            <a:pPr algn="just"/>
            <a:r>
              <a:rPr lang="en-US" sz="2100" b="0" dirty="0">
                <a:latin typeface="Bahnschrift SemiBold Condensed" pitchFamily="34" charset="0"/>
              </a:rPr>
              <a:t>Field investigations may take any one or a combination of the following forms: </a:t>
            </a:r>
          </a:p>
          <a:p>
            <a:pPr marL="514350" indent="-514350" algn="just">
              <a:buAutoNum type="romanLcParenBoth"/>
            </a:pPr>
            <a:r>
              <a:rPr lang="en-US" sz="2100" dirty="0" smtClean="0">
                <a:latin typeface="Bahnschrift SemiBold Condensed" pitchFamily="34" charset="0"/>
              </a:rPr>
              <a:t>Waste </a:t>
            </a:r>
            <a:r>
              <a:rPr lang="en-US" sz="2100" dirty="0">
                <a:latin typeface="Bahnschrift SemiBold Condensed" pitchFamily="34" charset="0"/>
              </a:rPr>
              <a:t>sorting</a:t>
            </a:r>
            <a:r>
              <a:rPr lang="en-US" sz="2100" b="0" dirty="0">
                <a:latin typeface="Bahnschrift SemiBold Condensed" pitchFamily="34" charset="0"/>
              </a:rPr>
              <a:t>: Sorting of wastes into predetermined components takes place at disposal sites for weighing and sampling in order to determine the percentage of each component and the physical and chemical characteristics of wastes. </a:t>
            </a:r>
            <a:endParaRPr lang="en-US" sz="2100" b="0" dirty="0" smtClean="0">
              <a:latin typeface="Bahnschrift SemiBold Condensed" pitchFamily="34" charset="0"/>
            </a:endParaRPr>
          </a:p>
          <a:p>
            <a:pPr marL="514350" indent="-514350" algn="just">
              <a:buAutoNum type="romanLcParenBoth"/>
            </a:pPr>
            <a:r>
              <a:rPr lang="en-US" sz="2100" b="0" dirty="0" smtClean="0">
                <a:latin typeface="Bahnschrift SemiBold Condensed" pitchFamily="34" charset="0"/>
              </a:rPr>
              <a:t>It </a:t>
            </a:r>
            <a:r>
              <a:rPr lang="en-US" sz="2100" b="0" dirty="0">
                <a:latin typeface="Bahnschrift SemiBold Condensed" pitchFamily="34" charset="0"/>
              </a:rPr>
              <a:t>is carried out manually, and the sample size for analysis is between 100 and 150 kg. The implements required for the </a:t>
            </a:r>
            <a:r>
              <a:rPr lang="en-US" sz="2100" b="0" dirty="0" smtClean="0">
                <a:latin typeface="Bahnschrift SemiBold Condensed" pitchFamily="34" charset="0"/>
              </a:rPr>
              <a:t>data </a:t>
            </a:r>
            <a:r>
              <a:rPr lang="en-US" sz="2100" b="0" dirty="0">
                <a:latin typeface="Bahnschrift SemiBold Condensed" pitchFamily="34" charset="0"/>
              </a:rPr>
              <a:t>for the planning, designing and operation of the purpose include sorting table, measuring box, bins or boxes to contain sorted materials and platform weighing machine. purpose include sorting table, measuring box, bins or boxes to contain sorted materials and platform weighing machine. </a:t>
            </a:r>
            <a:endParaRPr lang="en-US" sz="2100" b="0" dirty="0" smtClean="0">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smtClean="0">
                <a:latin typeface="+mj-lt"/>
              </a:rPr>
              <a:t>RATIONALE ANALYSIS - FIELD INVESTIGATION</a:t>
            </a:r>
            <a:endParaRPr lang="en-US" sz="3200" b="1" dirty="0">
              <a:latin typeface="+mj-lt"/>
            </a:endParaRPr>
          </a:p>
        </p:txBody>
      </p:sp>
      <p:sp>
        <p:nvSpPr>
          <p:cNvPr id="5" name="Rectangle 4"/>
          <p:cNvSpPr/>
          <p:nvPr/>
        </p:nvSpPr>
        <p:spPr>
          <a:xfrm>
            <a:off x="153039" y="980728"/>
            <a:ext cx="8820472" cy="584775"/>
          </a:xfrm>
          <a:prstGeom prst="rect">
            <a:avLst/>
          </a:prstGeom>
        </p:spPr>
        <p:txBody>
          <a:bodyPr wrap="square">
            <a:spAutoFit/>
          </a:bodyPr>
          <a:lstStyle/>
          <a:p>
            <a:r>
              <a:rPr lang="en-IN" sz="3200" dirty="0" smtClean="0">
                <a:solidFill>
                  <a:srgbClr val="C00000"/>
                </a:solidFill>
                <a:latin typeface="Bahnschrift SemiBold Condensed" pitchFamily="34" charset="0"/>
              </a:rPr>
              <a:t>Field Investigation</a:t>
            </a:r>
            <a:endParaRPr lang="en-IN" sz="3200" dirty="0">
              <a:solidFill>
                <a:srgbClr val="C00000"/>
              </a:solidFill>
              <a:latin typeface="Bahnschrift SemiBold Condensed" pitchFamily="34" charset="0"/>
            </a:endParaRPr>
          </a:p>
        </p:txBody>
      </p:sp>
    </p:spTree>
    <p:extLst>
      <p:ext uri="{BB962C8B-B14F-4D97-AF65-F5344CB8AC3E}">
        <p14:creationId xmlns:p14="http://schemas.microsoft.com/office/powerpoint/2010/main" val="9408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64" y="1484784"/>
            <a:ext cx="8982236" cy="5102027"/>
          </a:xfrm>
        </p:spPr>
        <p:txBody>
          <a:bodyPr>
            <a:noAutofit/>
          </a:bodyPr>
          <a:lstStyle/>
          <a:p>
            <a:pPr marL="0" indent="0" algn="just"/>
            <a:r>
              <a:rPr lang="en-US" sz="2000" dirty="0">
                <a:latin typeface="Bahnschrift SemiBold Condensed" pitchFamily="34" charset="0"/>
              </a:rPr>
              <a:t>Vehicle weighing</a:t>
            </a:r>
            <a:r>
              <a:rPr lang="en-US" sz="2000" b="0" dirty="0">
                <a:latin typeface="Bahnschrift SemiBold Condensed" pitchFamily="34" charset="0"/>
              </a:rPr>
              <a:t>: Vehicles are weighed when they enter the disposal sites loaded, and exit the sites empty. The vehicle’s front wheels are weighed first, followed by the rear wheels and the sum of the two gives the total weight.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Weighing </a:t>
            </a:r>
            <a:r>
              <a:rPr lang="en-US" sz="2000" b="0" dirty="0">
                <a:latin typeface="Bahnschrift SemiBold Condensed" pitchFamily="34" charset="0"/>
              </a:rPr>
              <a:t>is carried out each day of the weighing period in order to determine the average weight. The weighing of loaded and unloaded vehicles is accomplished with a weighing scale or weighbridge. Ideally, the weighing scale should be operated during the entire period of operation of the disposal site, round the clock, if necessary.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An </a:t>
            </a:r>
            <a:r>
              <a:rPr lang="en-US" sz="2000" b="0" dirty="0">
                <a:latin typeface="Bahnschrift SemiBold Condensed" pitchFamily="34" charset="0"/>
              </a:rPr>
              <a:t>electronic or a mechanical portable axle scale, with a capacity of 20 </a:t>
            </a:r>
            <a:r>
              <a:rPr lang="en-US" sz="2000" b="0" dirty="0" err="1">
                <a:latin typeface="Bahnschrift SemiBold Condensed" pitchFamily="34" charset="0"/>
              </a:rPr>
              <a:t>tonnes</a:t>
            </a:r>
            <a:r>
              <a:rPr lang="en-US" sz="2000" b="0" dirty="0">
                <a:latin typeface="Bahnschrift SemiBold Condensed" pitchFamily="34" charset="0"/>
              </a:rPr>
              <a:t> is suitable for the purpose. An electronic scale comprises two load-cell platforms and an electronic control and a display unit. </a:t>
            </a:r>
            <a:endParaRPr lang="en-US" sz="2000" b="0" dirty="0" smtClean="0">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smtClean="0">
                <a:latin typeface="+mj-lt"/>
              </a:rPr>
              <a:t>RATIONALE ANALYSIS -FIELD INVESTIGATION</a:t>
            </a:r>
            <a:endParaRPr lang="en-US" sz="3200" b="1" dirty="0">
              <a:latin typeface="+mj-lt"/>
            </a:endParaRPr>
          </a:p>
        </p:txBody>
      </p:sp>
      <p:sp>
        <p:nvSpPr>
          <p:cNvPr id="5" name="Rectangle 4"/>
          <p:cNvSpPr/>
          <p:nvPr/>
        </p:nvSpPr>
        <p:spPr>
          <a:xfrm>
            <a:off x="153039" y="980728"/>
            <a:ext cx="8820472" cy="461665"/>
          </a:xfrm>
          <a:prstGeom prst="rect">
            <a:avLst/>
          </a:prstGeom>
        </p:spPr>
        <p:txBody>
          <a:bodyPr wrap="square">
            <a:spAutoFit/>
          </a:bodyPr>
          <a:lstStyle/>
          <a:p>
            <a:r>
              <a:rPr lang="en-IN" sz="2400" dirty="0" smtClean="0">
                <a:solidFill>
                  <a:srgbClr val="C00000"/>
                </a:solidFill>
                <a:latin typeface="Bahnschrift SemiBold Condensed" pitchFamily="34" charset="0"/>
              </a:rPr>
              <a:t>Field Investigation:</a:t>
            </a:r>
            <a:endParaRPr lang="en-IN" sz="2400" dirty="0">
              <a:solidFill>
                <a:srgbClr val="C00000"/>
              </a:solidFill>
              <a:latin typeface="Bahnschrift SemiBold Condensed" pitchFamily="34" charset="0"/>
            </a:endParaRPr>
          </a:p>
        </p:txBody>
      </p:sp>
    </p:spTree>
    <p:extLst>
      <p:ext uri="{BB962C8B-B14F-4D97-AF65-F5344CB8AC3E}">
        <p14:creationId xmlns:p14="http://schemas.microsoft.com/office/powerpoint/2010/main" val="1816475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142984"/>
            <a:ext cx="8929718" cy="5443827"/>
          </a:xfrm>
        </p:spPr>
        <p:txBody>
          <a:bodyPr>
            <a:noAutofit/>
          </a:bodyPr>
          <a:lstStyle/>
          <a:p>
            <a:pPr marL="0" indent="0" algn="just"/>
            <a:r>
              <a:rPr lang="en-US" sz="1800" smtClean="0">
                <a:solidFill>
                  <a:srgbClr val="002060"/>
                </a:solidFill>
                <a:latin typeface="Bahnschrift SemiBold Condensed" pitchFamily="34" charset="0"/>
              </a:rPr>
              <a:t>Field </a:t>
            </a:r>
            <a:r>
              <a:rPr lang="en-US" sz="1800" dirty="0">
                <a:solidFill>
                  <a:srgbClr val="002060"/>
                </a:solidFill>
                <a:latin typeface="Bahnschrift SemiBold Condensed" pitchFamily="34" charset="0"/>
              </a:rPr>
              <a:t>visits: </a:t>
            </a:r>
            <a:r>
              <a:rPr lang="en-US" sz="1800" b="0" dirty="0">
                <a:solidFill>
                  <a:srgbClr val="002060"/>
                </a:solidFill>
                <a:latin typeface="Bahnschrift SemiBold Condensed" pitchFamily="34" charset="0"/>
              </a:rPr>
              <a:t>This means visiting institutional and industrial sites to identify wastes being generated and disposal methods. Field visits involve visiting the facility, i.e., industry, institutions, etc., viewing the waste handling system and completing a questionnaire with the assistance of the plant manager or senior technical personnel who usually investigate wastes from industries and institutions. Collection of samples in sealed polythene bags follows for laboratory analysis to identify physical and chemical characteristics. Each sample may be in the range of 1.5 to 5 kg. </a:t>
            </a:r>
            <a:endParaRPr lang="en-US" sz="1800" b="0" dirty="0" smtClean="0">
              <a:solidFill>
                <a:srgbClr val="002060"/>
              </a:solidFill>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smtClean="0">
                <a:latin typeface="+mj-lt"/>
              </a:rPr>
              <a:t>RATIONALE ANALYSIS -FIELD INVESTIGATION</a:t>
            </a:r>
            <a:endParaRPr lang="en-US" sz="3200" b="1" dirty="0">
              <a:latin typeface="+mj-lt"/>
            </a:endParaRPr>
          </a:p>
        </p:txBody>
      </p:sp>
    </p:spTree>
    <p:extLst>
      <p:ext uri="{BB962C8B-B14F-4D97-AF65-F5344CB8AC3E}">
        <p14:creationId xmlns:p14="http://schemas.microsoft.com/office/powerpoint/2010/main" val="146693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64" y="1484784"/>
            <a:ext cx="8982236" cy="5102027"/>
          </a:xfrm>
        </p:spPr>
        <p:txBody>
          <a:bodyPr>
            <a:noAutofit/>
          </a:bodyPr>
          <a:lstStyle/>
          <a:p>
            <a:pPr marL="0" indent="0" algn="just"/>
            <a:r>
              <a:rPr lang="en-US" sz="2000" b="0" dirty="0" smtClean="0">
                <a:latin typeface="Bahnschrift SemiBold Condensed" pitchFamily="34" charset="0"/>
              </a:rPr>
              <a:t> Waste segregation refers to the separation of dry and wet garbage, which paves the way for other concepts of waste management like composting, recycling and incineration. </a:t>
            </a:r>
          </a:p>
          <a:p>
            <a:pPr marL="0" indent="0" algn="just"/>
            <a:r>
              <a:rPr lang="en-US" sz="2000" b="0" dirty="0">
                <a:latin typeface="Bahnschrift SemiBold Condensed" pitchFamily="34" charset="0"/>
              </a:rPr>
              <a:t>India generates 62 million </a:t>
            </a:r>
            <a:r>
              <a:rPr lang="en-US" sz="2000" b="0" dirty="0" err="1">
                <a:latin typeface="Bahnschrift SemiBold Condensed" pitchFamily="34" charset="0"/>
              </a:rPr>
              <a:t>tonnes</a:t>
            </a:r>
            <a:r>
              <a:rPr lang="en-US" sz="2000" b="0" dirty="0">
                <a:latin typeface="Bahnschrift SemiBold Condensed" pitchFamily="34" charset="0"/>
              </a:rPr>
              <a:t> (MT) of waste every year, and only 43 MT is collected.  Of the collected waste, close to 31 MT is dumped on landfill sites or water bodies and only11.9 MT is scientifically </a:t>
            </a:r>
            <a:r>
              <a:rPr lang="en-US" sz="2000" b="0" dirty="0" smtClean="0">
                <a:latin typeface="Bahnschrift SemiBold Condensed" pitchFamily="34" charset="0"/>
              </a:rPr>
              <a:t>treated, disposed </a:t>
            </a:r>
            <a:r>
              <a:rPr lang="en-US" sz="2000" b="0" dirty="0">
                <a:latin typeface="Bahnschrift SemiBold Condensed" pitchFamily="34" charset="0"/>
              </a:rPr>
              <a:t>of in unauthorized places such as vacant plots, alleys, ditches, etc.; </a:t>
            </a:r>
          </a:p>
          <a:p>
            <a:pPr algn="just"/>
            <a:r>
              <a:rPr lang="en-US" sz="2000" dirty="0" smtClean="0">
                <a:solidFill>
                  <a:srgbClr val="C00000"/>
                </a:solidFill>
                <a:latin typeface="Bahnschrift SemiBold Condensed" pitchFamily="34" charset="0"/>
              </a:rPr>
              <a:t>Wet/Kitchen Waste: </a:t>
            </a:r>
            <a:endParaRPr lang="en-US" sz="2000" b="0" dirty="0">
              <a:solidFill>
                <a:srgbClr val="C00000"/>
              </a:solidFill>
              <a:latin typeface="Bahnschrift SemiBold Condensed" pitchFamily="34" charset="0"/>
            </a:endParaRPr>
          </a:p>
          <a:p>
            <a:pPr marL="0" indent="0" algn="just"/>
            <a:r>
              <a:rPr lang="en-US" sz="2000" b="0" dirty="0" smtClean="0">
                <a:latin typeface="Bahnschrift SemiBold Condensed" pitchFamily="34" charset="0"/>
              </a:rPr>
              <a:t>	This </a:t>
            </a:r>
            <a:r>
              <a:rPr lang="en-US" sz="2000" b="0" dirty="0">
                <a:latin typeface="Bahnschrift SemiBold Condensed" pitchFamily="34" charset="0"/>
              </a:rPr>
              <a:t>comprises of items like fruit peels, leftovers, vegetable skins, uncooked food, coffee or tea powder, and garden waste like leaves and </a:t>
            </a:r>
            <a:r>
              <a:rPr lang="en-US" sz="2000" b="0" dirty="0" smtClean="0">
                <a:latin typeface="Bahnschrift SemiBold Condensed" pitchFamily="34" charset="0"/>
              </a:rPr>
              <a:t>twigs, </a:t>
            </a:r>
            <a:r>
              <a:rPr lang="en-US" sz="2000" b="0" dirty="0">
                <a:latin typeface="Bahnschrift SemiBold Condensed" pitchFamily="34" charset="0"/>
              </a:rPr>
              <a:t>Maintain a drum, container or a bin to deposit such waste, so that it can be converted into rich organic compost. You can choose your composting process. Examples include vermicomposting, aerobic and anaerobic composting. </a:t>
            </a:r>
          </a:p>
          <a:p>
            <a:endParaRPr lang="en-US" sz="1700" b="0" dirty="0" smtClean="0">
              <a:latin typeface="Bahnschrift SemiBold Condensed" pitchFamily="34" charset="0"/>
            </a:endParaRPr>
          </a:p>
        </p:txBody>
      </p:sp>
      <p:sp>
        <p:nvSpPr>
          <p:cNvPr id="4" name="Rectangle 3"/>
          <p:cNvSpPr/>
          <p:nvPr/>
        </p:nvSpPr>
        <p:spPr>
          <a:xfrm>
            <a:off x="153039" y="188640"/>
            <a:ext cx="9145016" cy="584775"/>
          </a:xfrm>
          <a:prstGeom prst="rect">
            <a:avLst/>
          </a:prstGeom>
        </p:spPr>
        <p:txBody>
          <a:bodyPr wrap="square">
            <a:spAutoFit/>
          </a:bodyPr>
          <a:lstStyle/>
          <a:p>
            <a:r>
              <a:rPr lang="en-US" sz="3200" b="1" dirty="0" smtClean="0">
                <a:latin typeface="+mj-lt"/>
              </a:rPr>
              <a:t>ONSITE SEGREGATION AND RESOURCE RECOVERY </a:t>
            </a:r>
            <a:endParaRPr lang="en-US" sz="3200" b="1" dirty="0">
              <a:latin typeface="+mj-lt"/>
            </a:endParaRPr>
          </a:p>
        </p:txBody>
      </p:sp>
      <p:sp>
        <p:nvSpPr>
          <p:cNvPr id="5" name="Rectangle 4"/>
          <p:cNvSpPr/>
          <p:nvPr/>
        </p:nvSpPr>
        <p:spPr>
          <a:xfrm>
            <a:off x="153039" y="980728"/>
            <a:ext cx="8820472" cy="461665"/>
          </a:xfrm>
          <a:prstGeom prst="rect">
            <a:avLst/>
          </a:prstGeom>
        </p:spPr>
        <p:txBody>
          <a:bodyPr wrap="square">
            <a:spAutoFit/>
          </a:bodyPr>
          <a:lstStyle/>
          <a:p>
            <a:r>
              <a:rPr lang="en-IN" sz="2400" dirty="0" smtClean="0">
                <a:solidFill>
                  <a:srgbClr val="C00000"/>
                </a:solidFill>
                <a:latin typeface="Bahnschrift SemiBold Condensed" pitchFamily="34" charset="0"/>
              </a:rPr>
              <a:t>Onsite segregation: </a:t>
            </a:r>
            <a:endParaRPr lang="en-IN" sz="2400" dirty="0">
              <a:solidFill>
                <a:srgbClr val="C00000"/>
              </a:solidFill>
              <a:latin typeface="Bahnschrift SemiBold Condensed" pitchFamily="34" charset="0"/>
            </a:endParaRPr>
          </a:p>
        </p:txBody>
      </p:sp>
    </p:spTree>
    <p:extLst>
      <p:ext uri="{BB962C8B-B14F-4D97-AF65-F5344CB8AC3E}">
        <p14:creationId xmlns:p14="http://schemas.microsoft.com/office/powerpoint/2010/main" val="564542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000108"/>
            <a:ext cx="5143536" cy="5857892"/>
          </a:xfrm>
        </p:spPr>
        <p:txBody>
          <a:bodyPr>
            <a:noAutofit/>
          </a:bodyPr>
          <a:lstStyle/>
          <a:p>
            <a:pPr>
              <a:buNone/>
            </a:pPr>
            <a:r>
              <a:rPr lang="en-US" sz="2000" dirty="0" smtClean="0">
                <a:solidFill>
                  <a:srgbClr val="C00000"/>
                </a:solidFill>
                <a:latin typeface="Bahnschrift SemiBold Condensed" pitchFamily="34" charset="0"/>
              </a:rPr>
              <a:t>Dry waste:</a:t>
            </a:r>
            <a:endParaRPr lang="en-US" sz="2000" b="0" dirty="0">
              <a:solidFill>
                <a:srgbClr val="C00000"/>
              </a:solidFill>
              <a:latin typeface="Bahnschrift SemiBold Condensed" pitchFamily="34" charset="0"/>
            </a:endParaRPr>
          </a:p>
          <a:p>
            <a:pPr marL="0" indent="0" algn="just"/>
            <a:r>
              <a:rPr lang="en-US" sz="1800" b="0" dirty="0" smtClean="0">
                <a:latin typeface="Bahnschrift SemiBold Condensed" pitchFamily="34" charset="0"/>
              </a:rPr>
              <a:t>	Dry </a:t>
            </a:r>
            <a:r>
              <a:rPr lang="en-US" sz="1800" b="0" dirty="0">
                <a:latin typeface="Bahnschrift SemiBold Condensed" pitchFamily="34" charset="0"/>
              </a:rPr>
              <a:t>waste is divided into recyclable and non-recyclable waste.  Items like used paper towels, hazardous chemical or food containers, foam materials, and dishware are some examples of dry waste that cannot be recycled or reused. </a:t>
            </a:r>
            <a:endParaRPr lang="en-US" sz="1800" b="0" dirty="0" smtClean="0">
              <a:latin typeface="Bahnschrift SemiBold Condensed" pitchFamily="34" charset="0"/>
            </a:endParaRPr>
          </a:p>
          <a:p>
            <a:pPr marL="0" indent="0" algn="just"/>
            <a:r>
              <a:rPr lang="en-US" sz="1800" b="0" dirty="0" smtClean="0">
                <a:latin typeface="Bahnschrift SemiBold Condensed" pitchFamily="34" charset="0"/>
              </a:rPr>
              <a:t>Dry recyclable waste includes pet bottles, plastic carry bags, newspapers, glass bottles, shoes, plastic cutlery, tires, cardboard, and so on.</a:t>
            </a:r>
          </a:p>
          <a:p>
            <a:pPr marL="0" indent="0" algn="just"/>
            <a:r>
              <a:rPr lang="en-US" sz="1800" b="0" dirty="0" smtClean="0">
                <a:latin typeface="Bahnschrift SemiBold Condensed" pitchFamily="34" charset="0"/>
              </a:rPr>
              <a:t>If the recyclable waste is segregated further, it can fetch you money or goodies, local scrap dealers, recycling </a:t>
            </a:r>
            <a:r>
              <a:rPr lang="en-US" sz="1800" b="0" dirty="0" err="1" smtClean="0">
                <a:latin typeface="Bahnschrift SemiBold Condensed" pitchFamily="34" charset="0"/>
              </a:rPr>
              <a:t>centres</a:t>
            </a:r>
            <a:r>
              <a:rPr lang="en-US" sz="1800" b="0" dirty="0" smtClean="0">
                <a:latin typeface="Bahnschrift SemiBold Condensed" pitchFamily="34" charset="0"/>
              </a:rPr>
              <a:t>, </a:t>
            </a:r>
            <a:r>
              <a:rPr lang="en-US" sz="1800" b="0" dirty="0" err="1" smtClean="0">
                <a:latin typeface="Bahnschrift SemiBold Condensed" pitchFamily="34" charset="0"/>
              </a:rPr>
              <a:t>raddiwalas</a:t>
            </a:r>
            <a:r>
              <a:rPr lang="en-US" sz="1800" b="0" dirty="0" smtClean="0">
                <a:latin typeface="Bahnschrift SemiBold Condensed" pitchFamily="34" charset="0"/>
              </a:rPr>
              <a:t> to municipal corporations, there are several sources you can submit your dry waste to and get something in return. </a:t>
            </a:r>
          </a:p>
          <a:p>
            <a:endParaRPr lang="en-US" sz="1700" b="0" dirty="0" smtClean="0"/>
          </a:p>
        </p:txBody>
      </p:sp>
      <p:sp>
        <p:nvSpPr>
          <p:cNvPr id="4" name="Rectangle 3"/>
          <p:cNvSpPr/>
          <p:nvPr/>
        </p:nvSpPr>
        <p:spPr>
          <a:xfrm>
            <a:off x="-1016" y="214290"/>
            <a:ext cx="9145016" cy="584775"/>
          </a:xfrm>
          <a:prstGeom prst="rect">
            <a:avLst/>
          </a:prstGeom>
        </p:spPr>
        <p:txBody>
          <a:bodyPr wrap="square">
            <a:spAutoFit/>
          </a:bodyPr>
          <a:lstStyle/>
          <a:p>
            <a:pPr algn="ctr"/>
            <a:r>
              <a:rPr lang="en-US" sz="3200" b="1" dirty="0" smtClean="0">
                <a:latin typeface="+mj-lt"/>
              </a:rPr>
              <a:t>ONSITE SEGREGATION AND RESOURCE RECOVERY </a:t>
            </a:r>
            <a:endParaRPr lang="en-US" sz="3200" b="1" dirty="0">
              <a:latin typeface="+mj-lt"/>
            </a:endParaRPr>
          </a:p>
        </p:txBody>
      </p:sp>
      <p:pic>
        <p:nvPicPr>
          <p:cNvPr id="7" name="Picture 6"/>
          <p:cNvPicPr>
            <a:picLocks noChangeAspect="1"/>
          </p:cNvPicPr>
          <p:nvPr/>
        </p:nvPicPr>
        <p:blipFill rotWithShape="1">
          <a:blip r:embed="rId2"/>
          <a:srcRect l="22438" t="30400" r="42124" b="24101"/>
          <a:stretch/>
        </p:blipFill>
        <p:spPr>
          <a:xfrm>
            <a:off x="5572132" y="1124744"/>
            <a:ext cx="3571867" cy="5544616"/>
          </a:xfrm>
          <a:prstGeom prst="rect">
            <a:avLst/>
          </a:prstGeom>
        </p:spPr>
      </p:pic>
    </p:spTree>
    <p:extLst>
      <p:ext uri="{BB962C8B-B14F-4D97-AF65-F5344CB8AC3E}">
        <p14:creationId xmlns:p14="http://schemas.microsoft.com/office/powerpoint/2010/main" val="322354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350" y="1214422"/>
            <a:ext cx="9037650" cy="5500726"/>
          </a:xfrm>
        </p:spPr>
        <p:txBody>
          <a:bodyPr>
            <a:noAutofit/>
          </a:bodyPr>
          <a:lstStyle/>
          <a:p>
            <a:pPr algn="just"/>
            <a:r>
              <a:rPr lang="en-US" sz="1900" b="0" dirty="0" smtClean="0">
                <a:solidFill>
                  <a:srgbClr val="C00000"/>
                </a:solidFill>
                <a:latin typeface="Bahnschrift SemiBold Condensed" pitchFamily="34" charset="0"/>
              </a:rPr>
              <a:t>Electronic waste Segregation: </a:t>
            </a:r>
          </a:p>
          <a:p>
            <a:pPr marL="0" indent="0" algn="just"/>
            <a:r>
              <a:rPr lang="en-US" sz="1900" b="0" dirty="0" smtClean="0">
                <a:latin typeface="Bahnschrift SemiBold Condensed" pitchFamily="34" charset="0"/>
              </a:rPr>
              <a:t>There are three types of electronic waste you must be aware of:</a:t>
            </a:r>
          </a:p>
          <a:p>
            <a:pPr marL="0" indent="0" algn="just"/>
            <a:r>
              <a:rPr lang="en-US" sz="1900" b="0" dirty="0" smtClean="0">
                <a:latin typeface="Bahnschrift SemiBold Condensed" pitchFamily="34" charset="0"/>
              </a:rPr>
              <a:t>Bulky: Fridge, microwave or anything is that is difficult to carry around.</a:t>
            </a:r>
          </a:p>
          <a:p>
            <a:pPr marL="0" indent="0" algn="just"/>
            <a:r>
              <a:rPr lang="en-US" sz="1900" b="0" dirty="0" smtClean="0">
                <a:latin typeface="Bahnschrift SemiBold Condensed" pitchFamily="34" charset="0"/>
              </a:rPr>
              <a:t>Hazardous: </a:t>
            </a:r>
            <a:r>
              <a:rPr lang="en-US" sz="1900" b="0" dirty="0" err="1" smtClean="0">
                <a:latin typeface="Bahnschrift SemiBold Condensed" pitchFamily="34" charset="0"/>
              </a:rPr>
              <a:t>Tubelights</a:t>
            </a:r>
            <a:r>
              <a:rPr lang="en-US" sz="1900" b="0" dirty="0" smtClean="0">
                <a:latin typeface="Bahnschrift SemiBold Condensed" pitchFamily="34" charset="0"/>
              </a:rPr>
              <a:t>, light bulbs, toner cartridges, batteries, monitors and screens. Anything with a chemical component.</a:t>
            </a:r>
          </a:p>
          <a:p>
            <a:pPr marL="0" indent="0" algn="just"/>
            <a:r>
              <a:rPr lang="en-US" sz="1900" b="0" dirty="0" smtClean="0">
                <a:latin typeface="Bahnschrift SemiBold Condensed" pitchFamily="34" charset="0"/>
              </a:rPr>
              <a:t>Non-hazardous: Cables, chargers, microwaves, gadgets like laptops and phones, there are several sources you can submit your dry waste to and get something in return. </a:t>
            </a:r>
          </a:p>
          <a:p>
            <a:pPr algn="just"/>
            <a:r>
              <a:rPr lang="en-US" sz="1900" b="0" dirty="0" smtClean="0">
                <a:latin typeface="Bahnschrift SemiBold Condensed" pitchFamily="34" charset="0"/>
              </a:rPr>
              <a:t>Most </a:t>
            </a:r>
            <a:r>
              <a:rPr lang="en-US" sz="1900" b="0" dirty="0">
                <a:latin typeface="Bahnschrift SemiBold Condensed" pitchFamily="34" charset="0"/>
              </a:rPr>
              <a:t>of the offices follow a two-bin system—one for recyclable waste and one for wet garbage. But just like your home, the more you segregate, the better the waste management</a:t>
            </a:r>
            <a:r>
              <a:rPr lang="en-US" sz="1900" b="0" dirty="0" smtClean="0">
                <a:latin typeface="Bahnschrift SemiBold Condensed" pitchFamily="34" charset="0"/>
              </a:rPr>
              <a:t>.</a:t>
            </a:r>
          </a:p>
          <a:p>
            <a:pPr algn="just"/>
            <a:r>
              <a:rPr lang="en-US" sz="1900" b="0" dirty="0">
                <a:latin typeface="Bahnschrift SemiBold Condensed" pitchFamily="34" charset="0"/>
              </a:rPr>
              <a:t>A bin for wet waste like leftover food, vegetable or fruit peels, tea bags, etc. in the canteen or cafeteria. If the volume of wet waste is vast, an office can also follow on-site composting.</a:t>
            </a:r>
          </a:p>
          <a:p>
            <a:pPr marL="0" indent="0" algn="just">
              <a:buNone/>
            </a:pPr>
            <a:endParaRPr lang="en-US" sz="1700" b="0" dirty="0" smtClean="0">
              <a:latin typeface="Bahnschrift SemiBold Condensed" pitchFamily="34" charset="0"/>
            </a:endParaRPr>
          </a:p>
          <a:p>
            <a:pPr algn="just"/>
            <a:endParaRPr lang="en-US" sz="1700" b="0" dirty="0" smtClean="0">
              <a:latin typeface="Bahnschrift SemiBold Condensed" pitchFamily="34" charset="0"/>
            </a:endParaRPr>
          </a:p>
        </p:txBody>
      </p:sp>
      <p:sp>
        <p:nvSpPr>
          <p:cNvPr id="4" name="Rectangle 3"/>
          <p:cNvSpPr/>
          <p:nvPr/>
        </p:nvSpPr>
        <p:spPr>
          <a:xfrm>
            <a:off x="153039" y="188640"/>
            <a:ext cx="9145016" cy="584775"/>
          </a:xfrm>
          <a:prstGeom prst="rect">
            <a:avLst/>
          </a:prstGeom>
        </p:spPr>
        <p:txBody>
          <a:bodyPr wrap="square">
            <a:spAutoFit/>
          </a:bodyPr>
          <a:lstStyle/>
          <a:p>
            <a:pPr algn="ctr"/>
            <a:r>
              <a:rPr lang="en-US" sz="3200" b="1" dirty="0" smtClean="0">
                <a:latin typeface="+mj-lt"/>
              </a:rPr>
              <a:t>ONSITE SEGREGATION AND RESOURCE RECOVERY </a:t>
            </a:r>
            <a:endParaRPr lang="en-US" sz="3200" b="1" dirty="0">
              <a:latin typeface="+mj-lt"/>
            </a:endParaRPr>
          </a:p>
        </p:txBody>
      </p:sp>
    </p:spTree>
    <p:extLst>
      <p:ext uri="{BB962C8B-B14F-4D97-AF65-F5344CB8AC3E}">
        <p14:creationId xmlns:p14="http://schemas.microsoft.com/office/powerpoint/2010/main" val="2629480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Unit 2</a:t>
            </a:r>
            <a:endParaRPr lang="en-IN" dirty="0"/>
          </a:p>
        </p:txBody>
      </p:sp>
      <p:sp>
        <p:nvSpPr>
          <p:cNvPr id="3" name="Content Placeholder 2"/>
          <p:cNvSpPr>
            <a:spLocks noGrp="1"/>
          </p:cNvSpPr>
          <p:nvPr>
            <p:ph idx="1"/>
          </p:nvPr>
        </p:nvSpPr>
        <p:spPr>
          <a:xfrm>
            <a:off x="357158" y="1071546"/>
            <a:ext cx="3571900" cy="5572164"/>
          </a:xfrm>
          <a:ln w="3175">
            <a:solidFill>
              <a:schemeClr val="tx1"/>
            </a:solidFill>
          </a:ln>
        </p:spPr>
        <p:txBody>
          <a:bodyPr>
            <a:noAutofit/>
          </a:bodyPr>
          <a:lstStyle/>
          <a:p>
            <a:pPr marL="0" indent="0">
              <a:lnSpc>
                <a:spcPct val="170000"/>
              </a:lnSpc>
            </a:pPr>
            <a:r>
              <a:rPr lang="en-IN" sz="1600" b="0" dirty="0" smtClean="0">
                <a:latin typeface="Bahnschrift SemiBold" pitchFamily="34" charset="0"/>
              </a:rPr>
              <a:t>Waste Generation and source reduction</a:t>
            </a:r>
            <a:r>
              <a:rPr lang="en-IN" sz="1600" dirty="0" smtClean="0">
                <a:latin typeface="Bahnschrift SemiBold" pitchFamily="34" charset="0"/>
              </a:rPr>
              <a:t> </a:t>
            </a:r>
          </a:p>
          <a:p>
            <a:pPr marL="0" indent="0">
              <a:lnSpc>
                <a:spcPct val="170000"/>
              </a:lnSpc>
            </a:pPr>
            <a:r>
              <a:rPr lang="en-IN" sz="1600" b="0" dirty="0" smtClean="0">
                <a:latin typeface="Bahnschrift SemiBold" pitchFamily="34" charset="0"/>
              </a:rPr>
              <a:t>Waste Stream Assessment (WSA)</a:t>
            </a:r>
            <a:r>
              <a:rPr lang="en-IN" sz="1600" dirty="0" smtClean="0">
                <a:latin typeface="Bahnschrift SemiBold" pitchFamily="34" charset="0"/>
              </a:rPr>
              <a:t> </a:t>
            </a:r>
          </a:p>
          <a:p>
            <a:pPr marL="0" indent="0">
              <a:lnSpc>
                <a:spcPct val="170000"/>
              </a:lnSpc>
            </a:pPr>
            <a:r>
              <a:rPr lang="en-IN" sz="1600" b="0" dirty="0" smtClean="0">
                <a:latin typeface="Bahnschrift SemiBold" pitchFamily="34" charset="0"/>
              </a:rPr>
              <a:t>Rationale for analysis Field investigation</a:t>
            </a:r>
          </a:p>
          <a:p>
            <a:pPr marL="0" indent="0">
              <a:lnSpc>
                <a:spcPct val="170000"/>
              </a:lnSpc>
            </a:pPr>
            <a:r>
              <a:rPr lang="en-IN" sz="1600" b="0" dirty="0" smtClean="0">
                <a:latin typeface="Bahnschrift SemiBold" pitchFamily="34" charset="0"/>
              </a:rPr>
              <a:t>Onsite segregation and resource recovery</a:t>
            </a:r>
          </a:p>
          <a:p>
            <a:pPr marL="0" indent="0">
              <a:lnSpc>
                <a:spcPct val="170000"/>
              </a:lnSpc>
            </a:pPr>
            <a:r>
              <a:rPr lang="en-IN" sz="1600" b="0" dirty="0" smtClean="0">
                <a:latin typeface="Bahnschrift SemiBold" pitchFamily="34" charset="0"/>
              </a:rPr>
              <a:t>Waste Generation and Composition</a:t>
            </a:r>
            <a:r>
              <a:rPr lang="en-IN" sz="1600" dirty="0" smtClean="0">
                <a:latin typeface="Bahnschrift SemiBold" pitchFamily="34" charset="0"/>
              </a:rPr>
              <a:t> </a:t>
            </a:r>
          </a:p>
          <a:p>
            <a:pPr marL="0" indent="0">
              <a:lnSpc>
                <a:spcPct val="170000"/>
              </a:lnSpc>
            </a:pPr>
            <a:r>
              <a:rPr lang="en-IN" sz="1600" b="0" dirty="0" smtClean="0">
                <a:latin typeface="Bahnschrift SemiBold" pitchFamily="34" charset="0"/>
              </a:rPr>
              <a:t>Waste </a:t>
            </a:r>
            <a:r>
              <a:rPr lang="en-IN" sz="1600" b="0" dirty="0">
                <a:latin typeface="Bahnschrift SemiBold" pitchFamily="34" charset="0"/>
              </a:rPr>
              <a:t>Generation and Composition</a:t>
            </a:r>
            <a:r>
              <a:rPr lang="en-IN" sz="1600" dirty="0">
                <a:latin typeface="Bahnschrift SemiBold" pitchFamily="34" charset="0"/>
              </a:rPr>
              <a:t> </a:t>
            </a:r>
          </a:p>
          <a:p>
            <a:pPr marL="0" indent="0">
              <a:lnSpc>
                <a:spcPct val="170000"/>
              </a:lnSpc>
            </a:pPr>
            <a:r>
              <a:rPr lang="en-IN" sz="1600" b="0" dirty="0" smtClean="0">
                <a:latin typeface="Bahnschrift SemiBold" pitchFamily="34" charset="0"/>
              </a:rPr>
              <a:t>Factors causing variation</a:t>
            </a:r>
            <a:r>
              <a:rPr lang="en-IN" sz="1600" dirty="0" smtClean="0">
                <a:latin typeface="Bahnschrift SemiBold" pitchFamily="34" charset="0"/>
              </a:rPr>
              <a:t> </a:t>
            </a:r>
          </a:p>
          <a:p>
            <a:pPr marL="0" indent="0">
              <a:lnSpc>
                <a:spcPct val="170000"/>
              </a:lnSpc>
            </a:pPr>
            <a:r>
              <a:rPr lang="en-IN" sz="1600" b="0" dirty="0" smtClean="0">
                <a:latin typeface="Bahnschrift SemiBold" pitchFamily="34" charset="0"/>
              </a:rPr>
              <a:t>Materials used for onsite storage containers</a:t>
            </a:r>
            <a:r>
              <a:rPr lang="en-IN" sz="1600" dirty="0" smtClean="0">
                <a:latin typeface="Bahnschrift SemiBold" pitchFamily="34" charset="0"/>
              </a:rPr>
              <a:t> </a:t>
            </a:r>
            <a:endParaRPr lang="en-IN" sz="1600" dirty="0">
              <a:latin typeface="Bahnschrift SemiBold" pitchFamily="34" charset="0"/>
            </a:endParaRPr>
          </a:p>
        </p:txBody>
      </p:sp>
      <p:sp>
        <p:nvSpPr>
          <p:cNvPr id="4" name="Content Placeholder 2"/>
          <p:cNvSpPr txBox="1">
            <a:spLocks/>
          </p:cNvSpPr>
          <p:nvPr/>
        </p:nvSpPr>
        <p:spPr>
          <a:xfrm>
            <a:off x="5857884" y="1142984"/>
            <a:ext cx="3000396" cy="5572164"/>
          </a:xfrm>
          <a:prstGeom prst="rect">
            <a:avLst/>
          </a:prstGeom>
          <a:ln w="3175">
            <a:solidFill>
              <a:schemeClr val="tx1"/>
            </a:solidFill>
          </a:ln>
        </p:spPr>
        <p:txBody>
          <a:bodyPr vert="horz" lIns="91440" tIns="45720" rIns="91440" bIns="45720" rtlCol="0">
            <a:normAutofit fontScale="55000" lnSpcReduction="20000"/>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Source Reduction: Basics</a:t>
            </a:r>
            <a:r>
              <a:rPr kumimoji="0" lang="en-IN" sz="2500" b="1"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Purpose and Implementation</a:t>
            </a:r>
            <a:r>
              <a:rPr kumimoji="0" lang="en-IN" sz="2500" b="1"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Monitoring and Evaluation</a:t>
            </a:r>
            <a:r>
              <a:rPr kumimoji="0" lang="en-IN" sz="2500" b="1"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Storage and collection of recyclables</a:t>
            </a:r>
            <a:r>
              <a:rPr kumimoji="0" lang="en-IN" sz="2500" b="1"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Processing equipments for recycling</a:t>
            </a:r>
            <a:r>
              <a:rPr kumimoji="0" lang="en-IN" sz="2500" b="1"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Material recovery facilities (MRF’s)</a:t>
            </a:r>
            <a:r>
              <a:rPr kumimoji="0" lang="en-IN" sz="2500" b="1"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500" b="0"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Significance of Recycling</a:t>
            </a:r>
          </a:p>
          <a:p>
            <a:pPr marL="342900" indent="-342900">
              <a:lnSpc>
                <a:spcPct val="150000"/>
              </a:lnSpc>
              <a:spcBef>
                <a:spcPct val="20000"/>
              </a:spcBef>
              <a:buBlip>
                <a:blip r:embed="rId2"/>
              </a:buBlip>
            </a:pPr>
            <a:r>
              <a:rPr lang="en-IN" sz="2500" dirty="0" smtClean="0">
                <a:solidFill>
                  <a:srgbClr val="002060"/>
                </a:solidFill>
                <a:latin typeface="Bahnschrift SemiBold" pitchFamily="34" charset="0"/>
              </a:rPr>
              <a:t>Advantages and disadvantages in resource recovery </a:t>
            </a:r>
          </a:p>
          <a:p>
            <a:pPr marL="342900" indent="-342900">
              <a:lnSpc>
                <a:spcPct val="150000"/>
              </a:lnSpc>
              <a:spcBef>
                <a:spcPct val="20000"/>
              </a:spcBef>
              <a:buBlip>
                <a:blip r:embed="rId2"/>
              </a:buBlip>
            </a:pPr>
            <a:r>
              <a:rPr lang="en-IN" sz="2500" dirty="0" smtClean="0">
                <a:solidFill>
                  <a:srgbClr val="002060"/>
                </a:solidFill>
                <a:latin typeface="Bahnschrift SemiBold" pitchFamily="34" charset="0"/>
              </a:rPr>
              <a:t>Tutorial 3: Source Reduction and Recycling in Bangalore: </a:t>
            </a:r>
          </a:p>
          <a:p>
            <a:pPr marL="342900" indent="-342900">
              <a:lnSpc>
                <a:spcPct val="150000"/>
              </a:lnSpc>
              <a:spcBef>
                <a:spcPct val="20000"/>
              </a:spcBef>
              <a:buBlip>
                <a:blip r:embed="rId2"/>
              </a:buBlip>
            </a:pPr>
            <a:r>
              <a:rPr lang="en-IN" sz="2500" dirty="0" smtClean="0">
                <a:solidFill>
                  <a:srgbClr val="002060"/>
                </a:solidFill>
                <a:latin typeface="Bahnschrift SemiBold" pitchFamily="34" charset="0"/>
              </a:rPr>
              <a:t>Tutorial 4: Problems solving in recycling </a:t>
            </a:r>
          </a:p>
          <a:p>
            <a:pPr marL="342900" indent="-342900">
              <a:lnSpc>
                <a:spcPct val="150000"/>
              </a:lnSpc>
              <a:spcBef>
                <a:spcPct val="20000"/>
              </a:spcBef>
              <a:buBlip>
                <a:blip r:embed="rId2"/>
              </a:buBlip>
            </a:pPr>
            <a:endParaRPr lang="en-IN" sz="1600" dirty="0" smtClean="0">
              <a:latin typeface="Bahnschrift SemiBold" pitchFamily="34"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1600" b="0"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tabLst/>
              <a:defRPr/>
            </a:pPr>
            <a:r>
              <a:rPr kumimoji="0" lang="en-IN" sz="1600" b="1" i="0" u="none" strike="noStrike" kern="1200" cap="none" spc="0" normalizeH="0" baseline="0" noProof="0" dirty="0" smtClean="0">
                <a:ln>
                  <a:noFill/>
                </a:ln>
                <a:solidFill>
                  <a:schemeClr val="tx2"/>
                </a:solidFill>
                <a:effectLst/>
                <a:uLnTx/>
                <a:uFillTx/>
                <a:latin typeface="Bahnschrift SemiBold" pitchFamily="34" charset="0"/>
                <a:ea typeface="+mn-ea"/>
                <a:cs typeface="Times New Roman" pitchFamily="18" charset="0"/>
              </a:rPr>
              <a:t> </a:t>
            </a:r>
            <a:endParaRPr kumimoji="0" lang="en-IN" sz="1600" b="1"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350" y="928670"/>
            <a:ext cx="9037650" cy="3143272"/>
          </a:xfrm>
        </p:spPr>
        <p:txBody>
          <a:bodyPr>
            <a:noAutofit/>
          </a:bodyPr>
          <a:lstStyle/>
          <a:p>
            <a:r>
              <a:rPr lang="en-US" sz="1900" b="0" dirty="0">
                <a:solidFill>
                  <a:srgbClr val="002060"/>
                </a:solidFill>
                <a:latin typeface="Bahnschrift SemiBold Condensed" pitchFamily="34" charset="0"/>
              </a:rPr>
              <a:t>Dry waste should be further divided into plastic, metal, glass and paper. Send each type of garbage every week to recycling </a:t>
            </a:r>
            <a:r>
              <a:rPr lang="en-US" sz="1900" b="0" dirty="0" smtClean="0">
                <a:solidFill>
                  <a:srgbClr val="002060"/>
                </a:solidFill>
                <a:latin typeface="Bahnschrift SemiBold Condensed" pitchFamily="34" charset="0"/>
              </a:rPr>
              <a:t>centre's </a:t>
            </a:r>
            <a:r>
              <a:rPr lang="en-US" sz="1900" b="0" dirty="0">
                <a:solidFill>
                  <a:srgbClr val="002060"/>
                </a:solidFill>
                <a:latin typeface="Bahnschrift SemiBold Condensed" pitchFamily="34" charset="0"/>
              </a:rPr>
              <a:t>or services. </a:t>
            </a:r>
          </a:p>
          <a:p>
            <a:r>
              <a:rPr lang="en-US" sz="1900" b="0" dirty="0">
                <a:solidFill>
                  <a:srgbClr val="002060"/>
                </a:solidFill>
                <a:latin typeface="Bahnschrift SemiBold Condensed" pitchFamily="34" charset="0"/>
              </a:rPr>
              <a:t>Electronic waste like CDs, pen drives, bulbs, tube-lights, computer systems, electric cables, keyboards, batteries, motherboards etc. should be collected by the office and transported to e-waste collection </a:t>
            </a:r>
            <a:r>
              <a:rPr lang="en-US" sz="1900" b="0" dirty="0" smtClean="0">
                <a:solidFill>
                  <a:srgbClr val="002060"/>
                </a:solidFill>
                <a:latin typeface="Bahnschrift SemiBold Condensed" pitchFamily="34" charset="0"/>
              </a:rPr>
              <a:t>centre's.</a:t>
            </a:r>
            <a:r>
              <a:rPr lang="en-US" sz="1900" b="0" dirty="0">
                <a:solidFill>
                  <a:srgbClr val="002060"/>
                </a:solidFill>
                <a:latin typeface="Bahnschrift SemiBold Condensed" pitchFamily="34" charset="0"/>
              </a:rPr>
              <a:t> </a:t>
            </a:r>
          </a:p>
          <a:p>
            <a:r>
              <a:rPr lang="en-US" sz="1900" b="0" dirty="0">
                <a:solidFill>
                  <a:srgbClr val="002060"/>
                </a:solidFill>
                <a:latin typeface="Bahnschrift SemiBold Condensed" pitchFamily="34" charset="0"/>
              </a:rPr>
              <a:t>Bins should be placed in bathrooms for sanitary waste like pads. Some offices even install incinerators to treat it at the source. </a:t>
            </a:r>
          </a:p>
          <a:p>
            <a:pPr marL="0" indent="0">
              <a:buNone/>
            </a:pPr>
            <a:endParaRPr lang="en-US" sz="1700" b="0" dirty="0" smtClean="0"/>
          </a:p>
          <a:p>
            <a:endParaRPr lang="en-US" sz="1700" b="0" dirty="0" smtClean="0"/>
          </a:p>
        </p:txBody>
      </p:sp>
      <p:sp>
        <p:nvSpPr>
          <p:cNvPr id="4" name="Rectangle 3"/>
          <p:cNvSpPr/>
          <p:nvPr/>
        </p:nvSpPr>
        <p:spPr>
          <a:xfrm>
            <a:off x="153039" y="188640"/>
            <a:ext cx="9145016" cy="584775"/>
          </a:xfrm>
          <a:prstGeom prst="rect">
            <a:avLst/>
          </a:prstGeom>
        </p:spPr>
        <p:txBody>
          <a:bodyPr wrap="square">
            <a:spAutoFit/>
          </a:bodyPr>
          <a:lstStyle/>
          <a:p>
            <a:r>
              <a:rPr lang="en-US" sz="3200" b="1" dirty="0" smtClean="0">
                <a:latin typeface="+mj-lt"/>
              </a:rPr>
              <a:t>ONSITE SEGREGATION AND RESOURCE RECOVERY </a:t>
            </a:r>
            <a:endParaRPr lang="en-US" sz="3200" b="1" dirty="0">
              <a:latin typeface="+mj-lt"/>
            </a:endParaRPr>
          </a:p>
        </p:txBody>
      </p:sp>
      <p:pic>
        <p:nvPicPr>
          <p:cNvPr id="1028" name="Picture 4" descr="Waste Segregation: All you need to Know - GreenSutra®"/>
          <p:cNvPicPr>
            <a:picLocks noChangeAspect="1" noChangeArrowheads="1"/>
          </p:cNvPicPr>
          <p:nvPr/>
        </p:nvPicPr>
        <p:blipFill rotWithShape="1">
          <a:blip r:embed="rId2">
            <a:extLst>
              <a:ext uri="{28A0092B-C50C-407E-A947-70E740481C1C}">
                <a14:useLocalDpi xmlns:a14="http://schemas.microsoft.com/office/drawing/2010/main" val="0"/>
              </a:ext>
            </a:extLst>
          </a:blip>
          <a:srcRect l="2574" t="10135" r="1848" b="6252"/>
          <a:stretch/>
        </p:blipFill>
        <p:spPr bwMode="auto">
          <a:xfrm>
            <a:off x="642910" y="4357694"/>
            <a:ext cx="8208912"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115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747" y="1412777"/>
            <a:ext cx="9037650" cy="2808312"/>
          </a:xfrm>
        </p:spPr>
        <p:txBody>
          <a:bodyPr>
            <a:noAutofit/>
          </a:bodyPr>
          <a:lstStyle/>
          <a:p>
            <a:pPr algn="just"/>
            <a:r>
              <a:rPr lang="en-US" sz="2000" b="0" dirty="0">
                <a:solidFill>
                  <a:srgbClr val="002060"/>
                </a:solidFill>
                <a:latin typeface="Bahnschrift SemiBold Condensed" pitchFamily="34" charset="0"/>
              </a:rPr>
              <a:t>Waste generation encompasses those activities in which waste, be it solid or semi-solid material, no longer has sufficient economic value for its possessor to retain it. </a:t>
            </a:r>
            <a:endParaRPr lang="en-US" sz="2000" b="0" dirty="0" smtClean="0">
              <a:solidFill>
                <a:srgbClr val="002060"/>
              </a:solidFill>
              <a:latin typeface="Bahnschrift SemiBold Condensed" pitchFamily="34" charset="0"/>
            </a:endParaRPr>
          </a:p>
          <a:p>
            <a:pPr algn="just"/>
            <a:r>
              <a:rPr lang="en-US" sz="2000" b="0" dirty="0" smtClean="0">
                <a:solidFill>
                  <a:srgbClr val="002060"/>
                </a:solidFill>
                <a:latin typeface="Bahnschrift SemiBold Condensed" pitchFamily="34" charset="0"/>
              </a:rPr>
              <a:t>The </a:t>
            </a:r>
            <a:r>
              <a:rPr lang="en-US" sz="2000" b="0" dirty="0">
                <a:solidFill>
                  <a:srgbClr val="002060"/>
                </a:solidFill>
                <a:latin typeface="Bahnschrift SemiBold Condensed" pitchFamily="34" charset="0"/>
              </a:rPr>
              <a:t>processing of raw materials is the first stage when wastes are generated, and waste generation continues thereafter at every step in the process as raw materials are converted into final products for consumption. </a:t>
            </a:r>
            <a:endParaRPr lang="en-US" sz="2000" b="0" dirty="0" smtClean="0">
              <a:solidFill>
                <a:srgbClr val="002060"/>
              </a:solidFill>
              <a:latin typeface="Bahnschrift SemiBold Condensed" pitchFamily="34" charset="0"/>
            </a:endParaRPr>
          </a:p>
          <a:p>
            <a:pPr algn="just"/>
            <a:endParaRPr lang="en-US" sz="2000" b="0" dirty="0" smtClean="0">
              <a:solidFill>
                <a:srgbClr val="002060"/>
              </a:solidFill>
              <a:latin typeface="Bahnschrift SemiBold Condensed" pitchFamily="34" charset="0"/>
            </a:endParaRPr>
          </a:p>
          <a:p>
            <a:pPr algn="just"/>
            <a:r>
              <a:rPr lang="en-US" sz="2000" b="0" dirty="0" smtClean="0">
                <a:solidFill>
                  <a:srgbClr val="002060"/>
                </a:solidFill>
                <a:latin typeface="Bahnschrift SemiBold Condensed" pitchFamily="34" charset="0"/>
              </a:rPr>
              <a:t>In below flowchart  </a:t>
            </a:r>
            <a:r>
              <a:rPr lang="en-US" sz="2000" b="0" dirty="0">
                <a:solidFill>
                  <a:srgbClr val="002060"/>
                </a:solidFill>
                <a:latin typeface="Bahnschrift SemiBold Condensed" pitchFamily="34" charset="0"/>
              </a:rPr>
              <a:t>suggests that we can reduce the amount of solid waste by limiting the consumption of raw materials and increasing the rate of recovery and reuse. </a:t>
            </a:r>
            <a:endParaRPr lang="en-US" sz="2000" b="0" dirty="0" smtClean="0">
              <a:solidFill>
                <a:srgbClr val="002060"/>
              </a:solidFill>
              <a:latin typeface="Bahnschrift SemiBold Condensed" pitchFamily="34" charset="0"/>
            </a:endParaRPr>
          </a:p>
          <a:p>
            <a:pPr algn="just"/>
            <a:r>
              <a:rPr lang="en-US" sz="2000" b="0" dirty="0" smtClean="0">
                <a:solidFill>
                  <a:srgbClr val="002060"/>
                </a:solidFill>
                <a:latin typeface="Bahnschrift SemiBold Condensed" pitchFamily="34" charset="0"/>
              </a:rPr>
              <a:t>There </a:t>
            </a:r>
            <a:r>
              <a:rPr lang="en-US" sz="2000" b="0" dirty="0">
                <a:solidFill>
                  <a:srgbClr val="002060"/>
                </a:solidFill>
                <a:latin typeface="Bahnschrift SemiBold Condensed" pitchFamily="34" charset="0"/>
              </a:rPr>
              <a:t>needs to be, therefore, a societal change in the perception of wastes. This sounds simple. But, implementing changes in the society is difficult, unless appropriate management solutions are provided. </a:t>
            </a:r>
            <a:endParaRPr lang="en-US" sz="2000" b="0" dirty="0" smtClean="0">
              <a:solidFill>
                <a:srgbClr val="002060"/>
              </a:solidFill>
              <a:latin typeface="Bahnschrift SemiBold Condensed" pitchFamily="34" charset="0"/>
            </a:endParaRPr>
          </a:p>
          <a:p>
            <a:endParaRPr lang="en-US" sz="1700" b="0" dirty="0" smtClean="0"/>
          </a:p>
        </p:txBody>
      </p:sp>
      <p:sp>
        <p:nvSpPr>
          <p:cNvPr id="4" name="Rectangle 3"/>
          <p:cNvSpPr/>
          <p:nvPr/>
        </p:nvSpPr>
        <p:spPr>
          <a:xfrm>
            <a:off x="153039" y="188640"/>
            <a:ext cx="9145016" cy="584775"/>
          </a:xfrm>
          <a:prstGeom prst="rect">
            <a:avLst/>
          </a:prstGeom>
        </p:spPr>
        <p:txBody>
          <a:bodyPr wrap="square">
            <a:spAutoFit/>
          </a:bodyPr>
          <a:lstStyle/>
          <a:p>
            <a:pPr algn="ctr"/>
            <a:r>
              <a:rPr lang="en-US" sz="3200" b="1" dirty="0" smtClean="0">
                <a:latin typeface="+mj-lt"/>
              </a:rPr>
              <a:t>WASTE GENERATION AND COMPOSITION </a:t>
            </a:r>
            <a:endParaRPr lang="en-US" sz="3200" b="1" dirty="0">
              <a:latin typeface="+mj-lt"/>
            </a:endParaRPr>
          </a:p>
        </p:txBody>
      </p:sp>
      <p:sp>
        <p:nvSpPr>
          <p:cNvPr id="5" name="Rectangle 4"/>
          <p:cNvSpPr/>
          <p:nvPr/>
        </p:nvSpPr>
        <p:spPr>
          <a:xfrm>
            <a:off x="153039" y="900009"/>
            <a:ext cx="8820472" cy="461665"/>
          </a:xfrm>
          <a:prstGeom prst="rect">
            <a:avLst/>
          </a:prstGeom>
        </p:spPr>
        <p:txBody>
          <a:bodyPr wrap="square">
            <a:spAutoFit/>
          </a:bodyPr>
          <a:lstStyle/>
          <a:p>
            <a:r>
              <a:rPr lang="en-US" sz="2400" dirty="0" smtClean="0">
                <a:solidFill>
                  <a:srgbClr val="C00000"/>
                </a:solidFill>
                <a:latin typeface="Bahnschrift SemiBold Condensed" pitchFamily="34" charset="0"/>
              </a:rPr>
              <a:t>Waste Generation:</a:t>
            </a:r>
            <a:endParaRPr lang="en-IN" sz="2400" dirty="0">
              <a:solidFill>
                <a:srgbClr val="C00000"/>
              </a:solidFill>
              <a:latin typeface="Bahnschrift SemiBold Condensed" pitchFamily="34" charset="0"/>
            </a:endParaRPr>
          </a:p>
        </p:txBody>
      </p:sp>
    </p:spTree>
    <p:extLst>
      <p:ext uri="{BB962C8B-B14F-4D97-AF65-F5344CB8AC3E}">
        <p14:creationId xmlns:p14="http://schemas.microsoft.com/office/powerpoint/2010/main" val="891344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039" y="188640"/>
            <a:ext cx="9145016" cy="584775"/>
          </a:xfrm>
          <a:prstGeom prst="rect">
            <a:avLst/>
          </a:prstGeom>
        </p:spPr>
        <p:txBody>
          <a:bodyPr wrap="square">
            <a:spAutoFit/>
          </a:bodyPr>
          <a:lstStyle/>
          <a:p>
            <a:pPr algn="ctr"/>
            <a:r>
              <a:rPr lang="en-US" sz="3200" b="1" dirty="0" smtClean="0">
                <a:latin typeface="+mj-lt"/>
              </a:rPr>
              <a:t>WASTE GENERATION AND COMPOSITION </a:t>
            </a:r>
            <a:endParaRPr lang="en-US" sz="3200" b="1" dirty="0">
              <a:latin typeface="+mj-lt"/>
            </a:endParaRPr>
          </a:p>
        </p:txBody>
      </p:sp>
      <p:sp>
        <p:nvSpPr>
          <p:cNvPr id="5" name="Rectangle 4"/>
          <p:cNvSpPr/>
          <p:nvPr/>
        </p:nvSpPr>
        <p:spPr>
          <a:xfrm>
            <a:off x="153039" y="908720"/>
            <a:ext cx="8820472" cy="461665"/>
          </a:xfrm>
          <a:prstGeom prst="rect">
            <a:avLst/>
          </a:prstGeom>
        </p:spPr>
        <p:txBody>
          <a:bodyPr wrap="square">
            <a:spAutoFit/>
          </a:bodyPr>
          <a:lstStyle/>
          <a:p>
            <a:r>
              <a:rPr lang="en-US" sz="2400" dirty="0" smtClean="0">
                <a:solidFill>
                  <a:srgbClr val="C00000"/>
                </a:solidFill>
                <a:latin typeface="Bahnschrift SemiBold Condensed" pitchFamily="34" charset="0"/>
              </a:rPr>
              <a:t>Waste Generation: </a:t>
            </a:r>
            <a:endParaRPr lang="en-IN" sz="2400" dirty="0">
              <a:solidFill>
                <a:srgbClr val="C00000"/>
              </a:solidFill>
              <a:latin typeface="Bahnschrift SemiBold Condensed" pitchFamily="34" charset="0"/>
            </a:endParaRPr>
          </a:p>
        </p:txBody>
      </p:sp>
      <p:pic>
        <p:nvPicPr>
          <p:cNvPr id="6" name="Content Placeholder 5"/>
          <p:cNvPicPr>
            <a:picLocks noGrp="1" noChangeAspect="1"/>
          </p:cNvPicPr>
          <p:nvPr>
            <p:ph idx="1"/>
          </p:nvPr>
        </p:nvPicPr>
        <p:blipFill rotWithShape="1">
          <a:blip r:embed="rId2"/>
          <a:srcRect l="19573" t="30860" r="49104" b="15045"/>
          <a:stretch/>
        </p:blipFill>
        <p:spPr>
          <a:xfrm>
            <a:off x="857224" y="1457400"/>
            <a:ext cx="7966415" cy="5400600"/>
          </a:xfrm>
          <a:prstGeom prst="rect">
            <a:avLst/>
          </a:prstGeom>
        </p:spPr>
      </p:pic>
    </p:spTree>
    <p:extLst>
      <p:ext uri="{BB962C8B-B14F-4D97-AF65-F5344CB8AC3E}">
        <p14:creationId xmlns:p14="http://schemas.microsoft.com/office/powerpoint/2010/main" val="3362882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039" y="188640"/>
            <a:ext cx="9145016" cy="584775"/>
          </a:xfrm>
          <a:prstGeom prst="rect">
            <a:avLst/>
          </a:prstGeom>
        </p:spPr>
        <p:txBody>
          <a:bodyPr wrap="square">
            <a:spAutoFit/>
          </a:bodyPr>
          <a:lstStyle/>
          <a:p>
            <a:pPr algn="ctr"/>
            <a:r>
              <a:rPr lang="en-US" sz="3200" b="1" dirty="0" smtClean="0">
                <a:latin typeface="+mj-lt"/>
              </a:rPr>
              <a:t>WASTE GENERATION AND COMPOSITION </a:t>
            </a:r>
            <a:endParaRPr lang="en-US" sz="3200" b="1" dirty="0">
              <a:latin typeface="+mj-lt"/>
            </a:endParaRPr>
          </a:p>
        </p:txBody>
      </p:sp>
      <p:sp>
        <p:nvSpPr>
          <p:cNvPr id="5" name="Rectangle 4"/>
          <p:cNvSpPr/>
          <p:nvPr/>
        </p:nvSpPr>
        <p:spPr>
          <a:xfrm>
            <a:off x="153039" y="900009"/>
            <a:ext cx="8820472" cy="584775"/>
          </a:xfrm>
          <a:prstGeom prst="rect">
            <a:avLst/>
          </a:prstGeom>
        </p:spPr>
        <p:txBody>
          <a:bodyPr wrap="square">
            <a:spAutoFit/>
          </a:bodyPr>
          <a:lstStyle/>
          <a:p>
            <a:r>
              <a:rPr lang="en-US" sz="3200" dirty="0" smtClean="0">
                <a:solidFill>
                  <a:srgbClr val="C00000"/>
                </a:solidFill>
                <a:latin typeface="Bahnschrift SemiBold Condensed" pitchFamily="34" charset="0"/>
              </a:rPr>
              <a:t>Waste Generation:</a:t>
            </a:r>
            <a:endParaRPr lang="en-IN" sz="3200" dirty="0">
              <a:solidFill>
                <a:srgbClr val="C00000"/>
              </a:solidFill>
              <a:latin typeface="Bahnschrift SemiBold Condensed" pitchFamily="34" charset="0"/>
            </a:endParaRPr>
          </a:p>
        </p:txBody>
      </p:sp>
      <p:pic>
        <p:nvPicPr>
          <p:cNvPr id="7" name="Picture 6"/>
          <p:cNvPicPr>
            <a:picLocks noChangeAspect="1"/>
          </p:cNvPicPr>
          <p:nvPr/>
        </p:nvPicPr>
        <p:blipFill>
          <a:blip r:embed="rId2"/>
          <a:stretch>
            <a:fillRect/>
          </a:stretch>
        </p:blipFill>
        <p:spPr>
          <a:xfrm>
            <a:off x="357158" y="1428736"/>
            <a:ext cx="8501122" cy="5370781"/>
          </a:xfrm>
          <a:prstGeom prst="rect">
            <a:avLst/>
          </a:prstGeom>
        </p:spPr>
      </p:pic>
    </p:spTree>
    <p:extLst>
      <p:ext uri="{BB962C8B-B14F-4D97-AF65-F5344CB8AC3E}">
        <p14:creationId xmlns:p14="http://schemas.microsoft.com/office/powerpoint/2010/main" val="787972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039" y="1600200"/>
            <a:ext cx="8990961" cy="5257799"/>
          </a:xfrm>
        </p:spPr>
        <p:txBody>
          <a:bodyPr>
            <a:normAutofit fontScale="70000" lnSpcReduction="20000"/>
          </a:bodyPr>
          <a:lstStyle/>
          <a:p>
            <a:pPr algn="just"/>
            <a:r>
              <a:rPr lang="en-US" sz="2900" b="0" dirty="0">
                <a:latin typeface="Bahnschrift SemiBold Condensed" pitchFamily="34" charset="0"/>
              </a:rPr>
              <a:t>Some of the general observations associated with the composition of wastes include the following: </a:t>
            </a:r>
          </a:p>
          <a:p>
            <a:pPr marL="0" indent="0" algn="just"/>
            <a:r>
              <a:rPr lang="en-US" sz="2900" b="0" dirty="0" smtClean="0">
                <a:latin typeface="Bahnschrift SemiBold Condensed" pitchFamily="34" charset="0"/>
              </a:rPr>
              <a:t>The </a:t>
            </a:r>
            <a:r>
              <a:rPr lang="en-US" sz="2900" b="0" dirty="0">
                <a:latin typeface="Bahnschrift SemiBold Condensed" pitchFamily="34" charset="0"/>
              </a:rPr>
              <a:t>major constituents are paper and decomposable organic materials. </a:t>
            </a:r>
          </a:p>
          <a:p>
            <a:pPr marL="0" indent="0" algn="just"/>
            <a:r>
              <a:rPr lang="en-US" sz="2900" b="0" dirty="0" smtClean="0">
                <a:latin typeface="Bahnschrift SemiBold Condensed" pitchFamily="34" charset="0"/>
              </a:rPr>
              <a:t>More </a:t>
            </a:r>
            <a:r>
              <a:rPr lang="en-US" sz="2900" b="0" dirty="0">
                <a:latin typeface="Bahnschrift SemiBold Condensed" pitchFamily="34" charset="0"/>
              </a:rPr>
              <a:t>often than not, metal, glass, ceramics, textile, dirt and wood form part of </a:t>
            </a:r>
            <a:r>
              <a:rPr lang="en-US" sz="2900" b="0" dirty="0" smtClean="0">
                <a:latin typeface="Bahnschrift SemiBold Condensed" pitchFamily="34" charset="0"/>
              </a:rPr>
              <a:t>the </a:t>
            </a:r>
            <a:r>
              <a:rPr lang="en-US" sz="2900" b="0" dirty="0">
                <a:latin typeface="Bahnschrift SemiBold Condensed" pitchFamily="34" charset="0"/>
              </a:rPr>
              <a:t>composition, and their relative proportion depends on local factors. </a:t>
            </a:r>
          </a:p>
          <a:p>
            <a:pPr marL="0" indent="0" algn="just"/>
            <a:r>
              <a:rPr lang="en-US" sz="2900" b="0" dirty="0" smtClean="0">
                <a:latin typeface="Bahnschrift SemiBold Condensed" pitchFamily="34" charset="0"/>
              </a:rPr>
              <a:t>Average </a:t>
            </a:r>
            <a:r>
              <a:rPr lang="en-US" sz="2900" b="0" dirty="0">
                <a:latin typeface="Bahnschrift SemiBold Condensed" pitchFamily="34" charset="0"/>
              </a:rPr>
              <a:t>proportions of the constituents reaching the disposal sites are consistent </a:t>
            </a:r>
            <a:r>
              <a:rPr lang="en-US" sz="2900" b="0" dirty="0" smtClean="0">
                <a:latin typeface="Bahnschrift SemiBold Condensed" pitchFamily="34" charset="0"/>
              </a:rPr>
              <a:t> and </a:t>
            </a:r>
            <a:r>
              <a:rPr lang="en-US" sz="2900" b="0" dirty="0">
                <a:latin typeface="Bahnschrift SemiBold Condensed" pitchFamily="34" charset="0"/>
              </a:rPr>
              <a:t>urban wastes are fairly constant although subject to long-term changes </a:t>
            </a:r>
            <a:r>
              <a:rPr lang="en-US" sz="2900" b="0" dirty="0" smtClean="0">
                <a:latin typeface="Bahnschrift SemiBold Condensed" pitchFamily="34" charset="0"/>
              </a:rPr>
              <a:t>such as </a:t>
            </a:r>
            <a:r>
              <a:rPr lang="en-US" sz="2900" b="0" dirty="0">
                <a:latin typeface="Bahnschrift SemiBold Condensed" pitchFamily="34" charset="0"/>
              </a:rPr>
              <a:t>seasonal variations. </a:t>
            </a:r>
            <a:endParaRPr lang="en-US" sz="2900" b="0" dirty="0" smtClean="0">
              <a:latin typeface="Bahnschrift SemiBold Condensed" pitchFamily="34" charset="0"/>
            </a:endParaRPr>
          </a:p>
          <a:p>
            <a:pPr marL="0" indent="0" algn="just"/>
            <a:r>
              <a:rPr lang="en-US" sz="2900" b="0" dirty="0">
                <a:latin typeface="Bahnschrift SemiBold Condensed" pitchFamily="34" charset="0"/>
              </a:rPr>
              <a:t>MSW composition in India is approximately 40%–60% compostable, 30%–50% inert, and 10%–30% recyclable. According to the National Environmental Engineering Research Institute (NEERI), Indian waste consists of </a:t>
            </a:r>
            <a:r>
              <a:rPr lang="en-US" sz="2900" dirty="0">
                <a:latin typeface="Bahnschrift SemiBold Condensed" pitchFamily="34" charset="0"/>
              </a:rPr>
              <a:t>0.64%±0.8% nitrogen, 0.67%±0.15% phosphorus, and 0.68%±0.15% potassium</a:t>
            </a:r>
            <a:r>
              <a:rPr lang="en-US" sz="2900" b="0" dirty="0">
                <a:latin typeface="Bahnschrift SemiBold Condensed" pitchFamily="34" charset="0"/>
              </a:rPr>
              <a:t>, and has a 26±5C:N ratio </a:t>
            </a:r>
          </a:p>
          <a:p>
            <a:endParaRPr lang="en-IN" dirty="0"/>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smtClean="0"/>
              <a:t>WASTE GENERATION AND COMPOSITION </a:t>
            </a:r>
            <a:endParaRPr lang="en-US" sz="3200" b="1" dirty="0"/>
          </a:p>
        </p:txBody>
      </p:sp>
      <p:sp>
        <p:nvSpPr>
          <p:cNvPr id="5" name="Rectangle 4"/>
          <p:cNvSpPr/>
          <p:nvPr/>
        </p:nvSpPr>
        <p:spPr>
          <a:xfrm>
            <a:off x="153039" y="908720"/>
            <a:ext cx="8820472" cy="954107"/>
          </a:xfrm>
          <a:prstGeom prst="rect">
            <a:avLst/>
          </a:prstGeom>
        </p:spPr>
        <p:txBody>
          <a:bodyPr wrap="square">
            <a:spAutoFit/>
          </a:bodyPr>
          <a:lstStyle/>
          <a:p>
            <a:r>
              <a:rPr lang="en-US" sz="2400" dirty="0" smtClean="0">
                <a:solidFill>
                  <a:srgbClr val="C00000"/>
                </a:solidFill>
                <a:latin typeface="Bahnschrift SemiBold Condensed" pitchFamily="34" charset="0"/>
              </a:rPr>
              <a:t>Waste Composition:</a:t>
            </a:r>
          </a:p>
          <a:p>
            <a:endParaRPr lang="en-IN" sz="3200" dirty="0">
              <a:solidFill>
                <a:srgbClr val="7030A0"/>
              </a:solidFill>
              <a:latin typeface="+mj-lt"/>
            </a:endParaRPr>
          </a:p>
        </p:txBody>
      </p:sp>
    </p:spTree>
    <p:extLst>
      <p:ext uri="{BB962C8B-B14F-4D97-AF65-F5344CB8AC3E}">
        <p14:creationId xmlns:p14="http://schemas.microsoft.com/office/powerpoint/2010/main" val="4064421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85860"/>
            <a:ext cx="9144000" cy="5419268"/>
          </a:xfrm>
        </p:spPr>
        <p:txBody>
          <a:bodyPr>
            <a:normAutofit/>
          </a:bodyPr>
          <a:lstStyle/>
          <a:p>
            <a:pPr algn="just"/>
            <a:r>
              <a:rPr lang="en-US" sz="1800" b="0" dirty="0">
                <a:latin typeface="Bahnschrift SemiBold Condensed" pitchFamily="34" charset="0"/>
              </a:rPr>
              <a:t>Waste composition also varies with socio-economic status within a particular community, since income determines life-style – consumption patterns and cultural </a:t>
            </a:r>
            <a:r>
              <a:rPr lang="en-US" sz="1800" b="0" dirty="0" smtClean="0">
                <a:latin typeface="Bahnschrift SemiBold Condensed" pitchFamily="34" charset="0"/>
              </a:rPr>
              <a:t>behavior.	</a:t>
            </a:r>
          </a:p>
          <a:p>
            <a:pPr algn="just"/>
            <a:r>
              <a:rPr lang="en-US" sz="1800" b="0" dirty="0">
                <a:latin typeface="Bahnschrift SemiBold Condensed" pitchFamily="34" charset="0"/>
              </a:rPr>
              <a:t>Several conclusions may be drawn from this comparative data: · The proportion of paper waste increases with increasing national income; · The proportion of putrescible organic matter (food waste) is greater in countries of low income than those of high </a:t>
            </a:r>
            <a:r>
              <a:rPr lang="en-US" sz="1800" b="0" dirty="0" smtClean="0">
                <a:latin typeface="Bahnschrift SemiBold Condensed" pitchFamily="34" charset="0"/>
              </a:rPr>
              <a:t>income.</a:t>
            </a:r>
          </a:p>
          <a:p>
            <a:pPr algn="just"/>
            <a:r>
              <a:rPr lang="en-US" sz="1800" b="0" dirty="0">
                <a:latin typeface="Bahnschrift SemiBold Condensed" pitchFamily="34" charset="0"/>
              </a:rPr>
              <a:t>Variation in waste composition is more dependent on national income than geographical location, although the latter is also significant; · Waste density is a function of national income, being two to three times higher in the low-income countries than in countries of high income; · Moisture content is also higher in low-income countries; and · The composition of waste in a given urban center varies significantly with socio-economic status (household income</a:t>
            </a:r>
            <a:r>
              <a:rPr lang="en-US" sz="1800" b="0" dirty="0" smtClean="0">
                <a:latin typeface="Bahnschrift SemiBold Condensed" pitchFamily="34" charset="0"/>
              </a:rPr>
              <a:t>).</a:t>
            </a:r>
          </a:p>
          <a:p>
            <a:pPr algn="just"/>
            <a:r>
              <a:rPr lang="en-US" sz="1800" b="0" dirty="0" smtClean="0">
                <a:latin typeface="Bahnschrift SemiBold Condensed" pitchFamily="34" charset="0"/>
              </a:rPr>
              <a:t>The detailed Waste composition were  discussed Table 1. Waste Composition</a:t>
            </a:r>
            <a:endParaRPr lang="en-IN" sz="1800" b="0" dirty="0">
              <a:latin typeface="Bahnschrift SemiBold Condensed" pitchFamily="34" charset="0"/>
            </a:endParaRPr>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smtClean="0"/>
              <a:t>WASTE GENERATION AND COMPOSITION </a:t>
            </a:r>
            <a:endParaRPr lang="en-US" sz="3200" b="1" dirty="0"/>
          </a:p>
        </p:txBody>
      </p:sp>
      <p:sp>
        <p:nvSpPr>
          <p:cNvPr id="5" name="Rectangle 4"/>
          <p:cNvSpPr/>
          <p:nvPr/>
        </p:nvSpPr>
        <p:spPr>
          <a:xfrm>
            <a:off x="153039" y="908720"/>
            <a:ext cx="8820472" cy="954107"/>
          </a:xfrm>
          <a:prstGeom prst="rect">
            <a:avLst/>
          </a:prstGeom>
        </p:spPr>
        <p:txBody>
          <a:bodyPr wrap="square">
            <a:spAutoFit/>
          </a:bodyPr>
          <a:lstStyle/>
          <a:p>
            <a:r>
              <a:rPr lang="en-US" sz="2400" dirty="0" smtClean="0">
                <a:solidFill>
                  <a:srgbClr val="C00000"/>
                </a:solidFill>
                <a:latin typeface="Bahnschrift SemiBold Condensed" pitchFamily="34" charset="0"/>
              </a:rPr>
              <a:t>Waste Composition:</a:t>
            </a:r>
          </a:p>
          <a:p>
            <a:endParaRPr lang="en-IN" sz="3200" dirty="0">
              <a:solidFill>
                <a:srgbClr val="7030A0"/>
              </a:solidFill>
              <a:latin typeface="+mj-lt"/>
            </a:endParaRPr>
          </a:p>
        </p:txBody>
      </p:sp>
    </p:spTree>
    <p:extLst>
      <p:ext uri="{BB962C8B-B14F-4D97-AF65-F5344CB8AC3E}">
        <p14:creationId xmlns:p14="http://schemas.microsoft.com/office/powerpoint/2010/main" val="533425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512" y="1214422"/>
            <a:ext cx="8856984" cy="5618084"/>
          </a:xfrm>
          <a:prstGeom prst="rect">
            <a:avLst/>
          </a:prstGeom>
        </p:spPr>
      </p:pic>
      <p:sp>
        <p:nvSpPr>
          <p:cNvPr id="5" name="Rectangle 4"/>
          <p:cNvSpPr/>
          <p:nvPr/>
        </p:nvSpPr>
        <p:spPr>
          <a:xfrm>
            <a:off x="263047" y="260648"/>
            <a:ext cx="8664283" cy="584775"/>
          </a:xfrm>
          <a:prstGeom prst="rect">
            <a:avLst/>
          </a:prstGeom>
        </p:spPr>
        <p:txBody>
          <a:bodyPr wrap="square">
            <a:spAutoFit/>
          </a:bodyPr>
          <a:lstStyle/>
          <a:p>
            <a:pPr algn="ctr"/>
            <a:r>
              <a:rPr lang="en-US" sz="3200" b="1" dirty="0" smtClean="0"/>
              <a:t>WASTE GENERATION AND COMPOSITION </a:t>
            </a:r>
            <a:endParaRPr lang="en-US" sz="3200" b="1" dirty="0"/>
          </a:p>
        </p:txBody>
      </p:sp>
    </p:spTree>
    <p:extLst>
      <p:ext uri="{BB962C8B-B14F-4D97-AF65-F5344CB8AC3E}">
        <p14:creationId xmlns:p14="http://schemas.microsoft.com/office/powerpoint/2010/main" val="2279707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875" y="1071546"/>
            <a:ext cx="3358005" cy="5672598"/>
          </a:xfrm>
        </p:spPr>
        <p:txBody>
          <a:bodyPr>
            <a:normAutofit lnSpcReduction="10000"/>
          </a:bodyPr>
          <a:lstStyle/>
          <a:p>
            <a:pPr algn="just"/>
            <a:r>
              <a:rPr lang="en-US" sz="1800" b="0" dirty="0" smtClean="0">
                <a:solidFill>
                  <a:srgbClr val="002060"/>
                </a:solidFill>
                <a:latin typeface="Bahnschrift SemiBold Condensed" pitchFamily="34" charset="0"/>
              </a:rPr>
              <a:t>Source reduction /Recycling</a:t>
            </a:r>
          </a:p>
          <a:p>
            <a:pPr algn="just"/>
            <a:r>
              <a:rPr lang="en-US" sz="1800" b="0" dirty="0" smtClean="0">
                <a:solidFill>
                  <a:srgbClr val="002060"/>
                </a:solidFill>
                <a:latin typeface="Bahnschrift SemiBold Condensed" pitchFamily="34" charset="0"/>
              </a:rPr>
              <a:t>Geographic location</a:t>
            </a:r>
          </a:p>
          <a:p>
            <a:pPr algn="just"/>
            <a:r>
              <a:rPr lang="en-US" sz="1800" b="0" dirty="0" smtClean="0">
                <a:solidFill>
                  <a:srgbClr val="002060"/>
                </a:solidFill>
                <a:latin typeface="Bahnschrift SemiBold Condensed" pitchFamily="34" charset="0"/>
              </a:rPr>
              <a:t>Season</a:t>
            </a:r>
          </a:p>
          <a:p>
            <a:pPr algn="just"/>
            <a:r>
              <a:rPr lang="en-US" sz="1800" b="0" dirty="0" smtClean="0">
                <a:solidFill>
                  <a:srgbClr val="002060"/>
                </a:solidFill>
                <a:latin typeface="Bahnschrift SemiBold Condensed" pitchFamily="34" charset="0"/>
              </a:rPr>
              <a:t>Frequency of collection</a:t>
            </a:r>
          </a:p>
          <a:p>
            <a:pPr algn="just"/>
            <a:r>
              <a:rPr lang="en-US" sz="1800" b="0" dirty="0" smtClean="0">
                <a:solidFill>
                  <a:srgbClr val="002060"/>
                </a:solidFill>
                <a:latin typeface="Bahnschrift SemiBold Condensed" pitchFamily="34" charset="0"/>
              </a:rPr>
              <a:t>Legislation</a:t>
            </a:r>
          </a:p>
          <a:p>
            <a:pPr algn="just"/>
            <a:r>
              <a:rPr lang="en-US" sz="1800" b="0" dirty="0" smtClean="0">
                <a:solidFill>
                  <a:srgbClr val="002060"/>
                </a:solidFill>
                <a:latin typeface="Bahnschrift SemiBold Condensed" pitchFamily="34" charset="0"/>
              </a:rPr>
              <a:t>Public attitudes</a:t>
            </a:r>
          </a:p>
          <a:p>
            <a:pPr algn="just"/>
            <a:r>
              <a:rPr lang="en-US" sz="1800" b="0" dirty="0" smtClean="0">
                <a:solidFill>
                  <a:srgbClr val="002060"/>
                </a:solidFill>
                <a:latin typeface="Bahnschrift SemiBold Condensed" pitchFamily="34" charset="0"/>
              </a:rPr>
              <a:t>Per capita income</a:t>
            </a:r>
          </a:p>
          <a:p>
            <a:pPr algn="just"/>
            <a:r>
              <a:rPr lang="en-US" sz="1800" b="0" dirty="0" smtClean="0">
                <a:solidFill>
                  <a:srgbClr val="002060"/>
                </a:solidFill>
                <a:latin typeface="Bahnschrift SemiBold Condensed" pitchFamily="34" charset="0"/>
              </a:rPr>
              <a:t>Size of households</a:t>
            </a:r>
          </a:p>
          <a:p>
            <a:pPr algn="just"/>
            <a:r>
              <a:rPr lang="en-US" sz="1800" b="0" dirty="0" smtClean="0">
                <a:solidFill>
                  <a:srgbClr val="002060"/>
                </a:solidFill>
                <a:latin typeface="Bahnschrift SemiBold Condensed" pitchFamily="34" charset="0"/>
              </a:rPr>
              <a:t>Population density</a:t>
            </a:r>
          </a:p>
          <a:p>
            <a:pPr algn="just"/>
            <a:r>
              <a:rPr lang="en-US" sz="1800" b="0" dirty="0" smtClean="0">
                <a:solidFill>
                  <a:srgbClr val="002060"/>
                </a:solidFill>
                <a:latin typeface="Bahnschrift SemiBold Condensed" pitchFamily="34" charset="0"/>
              </a:rPr>
              <a:t>Historical / Tourist places</a:t>
            </a:r>
          </a:p>
          <a:p>
            <a:pPr algn="just"/>
            <a:r>
              <a:rPr lang="en-US" sz="1800" b="0" dirty="0" smtClean="0">
                <a:solidFill>
                  <a:srgbClr val="002060"/>
                </a:solidFill>
                <a:latin typeface="Bahnschrift SemiBold Condensed" pitchFamily="34" charset="0"/>
              </a:rPr>
              <a:t>Typically population increase explains 1/3 of increase in MSW generation</a:t>
            </a:r>
          </a:p>
          <a:p>
            <a:pPr algn="just"/>
            <a:endParaRPr lang="en-US" sz="1800" b="0" dirty="0" smtClean="0">
              <a:latin typeface="Bahnschrift SemiBold Condensed" pitchFamily="34" charset="0"/>
            </a:endParaRPr>
          </a:p>
          <a:p>
            <a:pPr marL="0" indent="0" algn="just">
              <a:buNone/>
            </a:pPr>
            <a:endParaRPr lang="en-IN" sz="1800" b="0" dirty="0">
              <a:solidFill>
                <a:srgbClr val="FF0000"/>
              </a:solidFill>
              <a:latin typeface="Bahnschrift SemiBold Condensed" pitchFamily="34" charset="0"/>
            </a:endParaRPr>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smtClean="0"/>
              <a:t>FACTORS CAUSING VARIATION </a:t>
            </a:r>
            <a:endParaRPr lang="en-US" sz="3200" b="1" dirty="0"/>
          </a:p>
        </p:txBody>
      </p:sp>
      <p:pic>
        <p:nvPicPr>
          <p:cNvPr id="1026" name="Picture 2" descr="Challenges and opportunities associated with waste management in India |  Royal Society Open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096010"/>
            <a:ext cx="5256584" cy="51845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51920" y="6280586"/>
            <a:ext cx="5576921" cy="369332"/>
          </a:xfrm>
          <a:prstGeom prst="rect">
            <a:avLst/>
          </a:prstGeom>
        </p:spPr>
        <p:txBody>
          <a:bodyPr wrap="square">
            <a:spAutoFit/>
          </a:bodyPr>
          <a:lstStyle/>
          <a:p>
            <a:r>
              <a:rPr lang="en-IN" b="1" dirty="0" smtClean="0">
                <a:solidFill>
                  <a:srgbClr val="BA0C2F"/>
                </a:solidFill>
                <a:latin typeface="Proxima Nova Subset"/>
                <a:hlinkClick r:id="rId3"/>
              </a:rPr>
              <a:t>Refer : https</a:t>
            </a:r>
            <a:r>
              <a:rPr lang="en-IN" b="1" dirty="0">
                <a:solidFill>
                  <a:srgbClr val="BA0C2F"/>
                </a:solidFill>
                <a:latin typeface="Proxima Nova Subset"/>
                <a:hlinkClick r:id="rId3"/>
              </a:rPr>
              <a:t>://doi.org/10.1098/rsos.160764</a:t>
            </a:r>
            <a:endParaRPr lang="en-IN" dirty="0"/>
          </a:p>
        </p:txBody>
      </p:sp>
    </p:spTree>
    <p:extLst>
      <p:ext uri="{BB962C8B-B14F-4D97-AF65-F5344CB8AC3E}">
        <p14:creationId xmlns:p14="http://schemas.microsoft.com/office/powerpoint/2010/main" val="3998643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7" y="1124744"/>
            <a:ext cx="9036496" cy="5826713"/>
          </a:xfrm>
        </p:spPr>
        <p:txBody>
          <a:bodyPr>
            <a:normAutofit/>
          </a:bodyPr>
          <a:lstStyle/>
          <a:p>
            <a:pPr algn="just"/>
            <a:r>
              <a:rPr lang="en-US" sz="2100" dirty="0" smtClean="0">
                <a:solidFill>
                  <a:srgbClr val="002060"/>
                </a:solidFill>
                <a:latin typeface="Bahnschrift SemiBold Condensed" pitchFamily="34" charset="0"/>
              </a:rPr>
              <a:t>Geographic </a:t>
            </a:r>
            <a:r>
              <a:rPr lang="en-US" sz="2100" dirty="0">
                <a:solidFill>
                  <a:srgbClr val="002060"/>
                </a:solidFill>
                <a:latin typeface="Bahnschrift SemiBold Condensed" pitchFamily="34" charset="0"/>
              </a:rPr>
              <a:t>location: </a:t>
            </a:r>
            <a:r>
              <a:rPr lang="en-US" sz="2100" b="0" dirty="0">
                <a:solidFill>
                  <a:srgbClr val="002060"/>
                </a:solidFill>
                <a:latin typeface="Bahnschrift SemiBold Condensed" pitchFamily="34" charset="0"/>
              </a:rPr>
              <a:t>The influence of geographic location is related primarily to different climates that can influence both the amount of certain types of solid wastes generated and the collection operation. For instance, substantial variations in the amount of yard and garden wastes generated in various parts of India are related to the climate. To illustrate, in the warmer southern areas, where the growing season is considerably longer compared to the northern areas, yard wastes are collected in considerably larger quantities and over a longer period of time. </a:t>
            </a:r>
          </a:p>
          <a:p>
            <a:pPr algn="just"/>
            <a:r>
              <a:rPr lang="en-US" sz="2100" dirty="0" smtClean="0">
                <a:solidFill>
                  <a:srgbClr val="002060"/>
                </a:solidFill>
                <a:latin typeface="Bahnschrift SemiBold Condensed" pitchFamily="34" charset="0"/>
              </a:rPr>
              <a:t>Seasons</a:t>
            </a:r>
            <a:r>
              <a:rPr lang="en-US" sz="2100" dirty="0">
                <a:solidFill>
                  <a:srgbClr val="002060"/>
                </a:solidFill>
                <a:latin typeface="Bahnschrift SemiBold Condensed" pitchFamily="34" charset="0"/>
              </a:rPr>
              <a:t>: </a:t>
            </a:r>
            <a:r>
              <a:rPr lang="en-US" sz="2100" b="0" dirty="0">
                <a:solidFill>
                  <a:srgbClr val="002060"/>
                </a:solidFill>
                <a:latin typeface="Bahnschrift SemiBold Condensed" pitchFamily="34" charset="0"/>
              </a:rPr>
              <a:t>Seasons of the year have implications for the quantities and composition of certain types of solid wastes. For example, the growing season of vegetables and fruits affect the quantities of food wastes. </a:t>
            </a:r>
          </a:p>
          <a:p>
            <a:pPr algn="just"/>
            <a:endParaRPr lang="en-US" sz="1800" b="0" dirty="0" smtClean="0"/>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smtClean="0"/>
              <a:t>FACTORS CAUSING VARIATION </a:t>
            </a:r>
            <a:endParaRPr lang="en-US" sz="3200" b="1" dirty="0"/>
          </a:p>
        </p:txBody>
      </p:sp>
    </p:spTree>
    <p:extLst>
      <p:ext uri="{BB962C8B-B14F-4D97-AF65-F5344CB8AC3E}">
        <p14:creationId xmlns:p14="http://schemas.microsoft.com/office/powerpoint/2010/main" val="2179296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7" y="1124744"/>
            <a:ext cx="9036496" cy="5826713"/>
          </a:xfrm>
        </p:spPr>
        <p:txBody>
          <a:bodyPr>
            <a:normAutofit/>
          </a:bodyPr>
          <a:lstStyle/>
          <a:p>
            <a:pPr algn="just"/>
            <a:r>
              <a:rPr lang="en-US" sz="2100" dirty="0" smtClean="0">
                <a:solidFill>
                  <a:srgbClr val="002060"/>
                </a:solidFill>
                <a:latin typeface="Bahnschrift SemiBold Condensed" pitchFamily="34" charset="0"/>
              </a:rPr>
              <a:t>Collection </a:t>
            </a:r>
            <a:r>
              <a:rPr lang="en-US" sz="2100" dirty="0">
                <a:solidFill>
                  <a:srgbClr val="002060"/>
                </a:solidFill>
                <a:latin typeface="Bahnschrift SemiBold Condensed" pitchFamily="34" charset="0"/>
              </a:rPr>
              <a:t>frequency: </a:t>
            </a:r>
            <a:r>
              <a:rPr lang="en-US" sz="2100" b="0" dirty="0">
                <a:solidFill>
                  <a:srgbClr val="002060"/>
                </a:solidFill>
                <a:latin typeface="Bahnschrift SemiBold Condensed" pitchFamily="34" charset="0"/>
              </a:rPr>
              <a:t>A general observation is that in localities, where there are ultimate collection services, more wastes are </a:t>
            </a:r>
            <a:r>
              <a:rPr lang="en-US" sz="2100" b="0" i="1" dirty="0">
                <a:solidFill>
                  <a:srgbClr val="002060"/>
                </a:solidFill>
                <a:latin typeface="Bahnschrift SemiBold Condensed" pitchFamily="34" charset="0"/>
              </a:rPr>
              <a:t>collected</a:t>
            </a:r>
            <a:r>
              <a:rPr lang="en-US" sz="2100" b="0" dirty="0">
                <a:solidFill>
                  <a:srgbClr val="002060"/>
                </a:solidFill>
                <a:latin typeface="Bahnschrift SemiBold Condensed" pitchFamily="34" charset="0"/>
              </a:rPr>
              <a:t>. Note that this does not mean that more wastes are </a:t>
            </a:r>
            <a:r>
              <a:rPr lang="en-US" sz="2100" b="0" i="1" dirty="0">
                <a:solidFill>
                  <a:srgbClr val="002060"/>
                </a:solidFill>
                <a:latin typeface="Bahnschrift SemiBold Condensed" pitchFamily="34" charset="0"/>
              </a:rPr>
              <a:t>generated</a:t>
            </a:r>
            <a:r>
              <a:rPr lang="en-US" sz="2100" b="0" dirty="0">
                <a:solidFill>
                  <a:srgbClr val="002060"/>
                </a:solidFill>
                <a:latin typeface="Bahnschrift SemiBold Condensed" pitchFamily="34" charset="0"/>
              </a:rPr>
              <a:t>. For example, if a homeowner has access to only one or two containers per week, due to limited container capacity, he or she will store newspapers or other materials in some specified storage area. </a:t>
            </a:r>
            <a:endParaRPr lang="en-US" sz="2100" b="0" dirty="0" smtClean="0">
              <a:solidFill>
                <a:srgbClr val="002060"/>
              </a:solidFill>
              <a:latin typeface="Bahnschrift SemiBold Condensed" pitchFamily="34" charset="0"/>
            </a:endParaRPr>
          </a:p>
          <a:p>
            <a:pPr algn="just"/>
            <a:r>
              <a:rPr lang="en-US" sz="2100" b="0" dirty="0" smtClean="0">
                <a:solidFill>
                  <a:srgbClr val="002060"/>
                </a:solidFill>
                <a:latin typeface="Bahnschrift SemiBold Condensed" pitchFamily="34" charset="0"/>
              </a:rPr>
              <a:t>However</a:t>
            </a:r>
            <a:r>
              <a:rPr lang="en-US" sz="2100" b="0" dirty="0">
                <a:solidFill>
                  <a:srgbClr val="002060"/>
                </a:solidFill>
                <a:latin typeface="Bahnschrift SemiBold Condensed" pitchFamily="34" charset="0"/>
              </a:rPr>
              <a:t>, the same homeowner will tend to throw them away, if there is access to unlimited container services. In this latter situation, the quantity of waste generated may actually be the same but the quantity collected, as it relates to the frequency of collection, is considerably different. </a:t>
            </a:r>
            <a:endParaRPr lang="en-US" sz="2100" b="0" dirty="0" smtClean="0">
              <a:solidFill>
                <a:srgbClr val="002060"/>
              </a:solidFill>
              <a:latin typeface="Bahnschrift SemiBold Condensed" pitchFamily="34" charset="0"/>
            </a:endParaRPr>
          </a:p>
          <a:p>
            <a:pPr algn="just"/>
            <a:endParaRPr lang="en-US" sz="1800" b="0" dirty="0" smtClean="0"/>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smtClean="0"/>
              <a:t>FACTORS CAUSING VARIATION </a:t>
            </a:r>
            <a:endParaRPr lang="en-US" sz="3200" b="1" dirty="0"/>
          </a:p>
        </p:txBody>
      </p:sp>
    </p:spTree>
    <p:extLst>
      <p:ext uri="{BB962C8B-B14F-4D97-AF65-F5344CB8AC3E}">
        <p14:creationId xmlns:p14="http://schemas.microsoft.com/office/powerpoint/2010/main" val="2179296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543956" cy="5043510"/>
          </a:xfrm>
        </p:spPr>
        <p:txBody>
          <a:bodyPr>
            <a:normAutofit fontScale="92500" lnSpcReduction="10000"/>
          </a:bodyPr>
          <a:lstStyle/>
          <a:p>
            <a:pPr algn="just"/>
            <a:r>
              <a:rPr lang="en-US" b="0" dirty="0">
                <a:latin typeface="Bahnschrift SemiBold Condensed" pitchFamily="34" charset="0"/>
              </a:rPr>
              <a:t>A </a:t>
            </a:r>
            <a:r>
              <a:rPr lang="en-US" i="1" dirty="0">
                <a:latin typeface="Bahnschrift SemiBold Condensed" pitchFamily="34" charset="0"/>
              </a:rPr>
              <a:t>waste stream assessment </a:t>
            </a:r>
            <a:r>
              <a:rPr lang="en-US" b="0" dirty="0">
                <a:latin typeface="Bahnschrift SemiBold Condensed" pitchFamily="34" charset="0"/>
              </a:rPr>
              <a:t>is the process of understanding the mix of material in the local waste stream. A waste stream assessment can be as simple as evaluating existing data that a local government already keeps or it may include an extensive waste sort to estimate quantities of various materials in the waste stream</a:t>
            </a:r>
            <a:r>
              <a:rPr lang="en-US" b="0" dirty="0" smtClean="0">
                <a:latin typeface="Bahnschrift SemiBold Condensed" pitchFamily="34" charset="0"/>
              </a:rPr>
              <a:t>.</a:t>
            </a:r>
          </a:p>
          <a:p>
            <a:pPr algn="just"/>
            <a:r>
              <a:rPr lang="en-US" dirty="0" smtClean="0">
                <a:latin typeface="Bahnschrift SemiBold Condensed" pitchFamily="34" charset="0"/>
              </a:rPr>
              <a:t>Waste stream is a </a:t>
            </a:r>
            <a:r>
              <a:rPr lang="en-US" b="0" dirty="0" smtClean="0">
                <a:latin typeface="Bahnschrift SemiBold Condensed" pitchFamily="34" charset="0"/>
              </a:rPr>
              <a:t>tools </a:t>
            </a:r>
            <a:r>
              <a:rPr lang="en-US" b="0" dirty="0">
                <a:latin typeface="Bahnschrift SemiBold Condensed" pitchFamily="34" charset="0"/>
              </a:rPr>
              <a:t>can help you analyze your waste stream, realize profit opportunities in other's wastes, and determine the diversion programs that will most effectively help your local government meet and maintain its 50 percent goal.</a:t>
            </a:r>
            <a:endParaRPr lang="en-IN" dirty="0">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smtClean="0">
                <a:latin typeface="+mj-lt"/>
              </a:rPr>
              <a:t>WASTE STREAM ASSESSMENT (WSA) </a:t>
            </a:r>
            <a:endParaRPr lang="en-US" sz="3200" b="1" dirty="0">
              <a:latin typeface="+mj-lt"/>
            </a:endParaRPr>
          </a:p>
        </p:txBody>
      </p:sp>
      <p:sp>
        <p:nvSpPr>
          <p:cNvPr id="5" name="Rectangle 4"/>
          <p:cNvSpPr/>
          <p:nvPr/>
        </p:nvSpPr>
        <p:spPr>
          <a:xfrm>
            <a:off x="251520" y="1124744"/>
            <a:ext cx="8820472" cy="584775"/>
          </a:xfrm>
          <a:prstGeom prst="rect">
            <a:avLst/>
          </a:prstGeom>
        </p:spPr>
        <p:txBody>
          <a:bodyPr wrap="square">
            <a:spAutoFit/>
          </a:bodyPr>
          <a:lstStyle/>
          <a:p>
            <a:r>
              <a:rPr lang="en-IN" sz="3200" dirty="0" smtClean="0">
                <a:solidFill>
                  <a:srgbClr val="C00000"/>
                </a:solidFill>
                <a:latin typeface="Bahnschrift SemiBold Condensed" pitchFamily="34" charset="0"/>
              </a:rPr>
              <a:t>Waste Stream Assessment:</a:t>
            </a:r>
            <a:endParaRPr lang="en-IN" sz="3200" dirty="0">
              <a:solidFill>
                <a:srgbClr val="C00000"/>
              </a:solidFill>
              <a:latin typeface="Bahnschrift SemiBold Condensed" pitchFamily="34" charset="0"/>
            </a:endParaRPr>
          </a:p>
        </p:txBody>
      </p:sp>
    </p:spTree>
    <p:extLst>
      <p:ext uri="{BB962C8B-B14F-4D97-AF65-F5344CB8AC3E}">
        <p14:creationId xmlns:p14="http://schemas.microsoft.com/office/powerpoint/2010/main" val="1775345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7" y="1124744"/>
            <a:ext cx="9036496" cy="5826713"/>
          </a:xfrm>
        </p:spPr>
        <p:txBody>
          <a:bodyPr>
            <a:normAutofit lnSpcReduction="10000"/>
          </a:bodyPr>
          <a:lstStyle/>
          <a:p>
            <a:pPr algn="just"/>
            <a:r>
              <a:rPr lang="en-US" sz="2100" dirty="0">
                <a:solidFill>
                  <a:srgbClr val="C00000"/>
                </a:solidFill>
                <a:latin typeface="Bahnschrift SemiBold Condensed" pitchFamily="34" charset="0"/>
              </a:rPr>
              <a:t>Legislation: </a:t>
            </a:r>
            <a:r>
              <a:rPr lang="en-US" sz="2100" b="0" dirty="0">
                <a:latin typeface="Bahnschrift SemiBold Condensed" pitchFamily="34" charset="0"/>
              </a:rPr>
              <a:t>This refers to the existence of local and state regulations concerning the use and disposal of specific materials and is an important factor that influences the composition and generation of certain types of wastes. The Indian legislation dealing with packing and beverage container materials is an example. </a:t>
            </a:r>
          </a:p>
          <a:p>
            <a:pPr algn="just"/>
            <a:r>
              <a:rPr lang="en-US" sz="2100" dirty="0">
                <a:solidFill>
                  <a:srgbClr val="C00000"/>
                </a:solidFill>
                <a:latin typeface="Bahnschrift SemiBold Condensed" pitchFamily="34" charset="0"/>
              </a:rPr>
              <a:t>Public attitudes: </a:t>
            </a:r>
            <a:r>
              <a:rPr lang="en-US" sz="2100" b="0" dirty="0">
                <a:latin typeface="Bahnschrift SemiBold Condensed" pitchFamily="34" charset="0"/>
              </a:rPr>
              <a:t>Significant reduction in the quantity of solid waste is possible, if and when people are willing to change – on their own volition – their habits and lifestyles to conserve the natural resources and to reduce the economic burden associated with the management of solid wastes. </a:t>
            </a:r>
          </a:p>
          <a:p>
            <a:pPr algn="just"/>
            <a:r>
              <a:rPr lang="en-US" sz="2100" dirty="0">
                <a:solidFill>
                  <a:srgbClr val="C00000"/>
                </a:solidFill>
                <a:latin typeface="Bahnschrift SemiBold Condensed" pitchFamily="34" charset="0"/>
              </a:rPr>
              <a:t>Per capita income: </a:t>
            </a:r>
            <a:r>
              <a:rPr lang="en-US" sz="2100" b="0" dirty="0">
                <a:latin typeface="Bahnschrift SemiBold Condensed" pitchFamily="34" charset="0"/>
              </a:rPr>
              <a:t>The characteristics of the population influence the quantity and composition of waste generated. The amount of waste generated is more in low-income areas compared to that in high-income areas. Similarly, the composition differs in terms of paper and other recyclables, which are typically more in high-income areas as against low-income areas </a:t>
            </a:r>
          </a:p>
        </p:txBody>
      </p:sp>
      <p:sp>
        <p:nvSpPr>
          <p:cNvPr id="4" name="Rectangle 3"/>
          <p:cNvSpPr/>
          <p:nvPr/>
        </p:nvSpPr>
        <p:spPr>
          <a:xfrm>
            <a:off x="479716" y="332656"/>
            <a:ext cx="8664283" cy="584775"/>
          </a:xfrm>
          <a:prstGeom prst="rect">
            <a:avLst/>
          </a:prstGeom>
        </p:spPr>
        <p:txBody>
          <a:bodyPr wrap="square">
            <a:spAutoFit/>
          </a:bodyPr>
          <a:lstStyle/>
          <a:p>
            <a:pPr algn="ctr"/>
            <a:r>
              <a:rPr lang="en-US" sz="3200" b="1" dirty="0" smtClean="0"/>
              <a:t>FACTORS CAUSING VARIATION </a:t>
            </a:r>
            <a:endParaRPr lang="en-US" sz="3200" b="1" dirty="0"/>
          </a:p>
        </p:txBody>
      </p:sp>
    </p:spTree>
    <p:extLst>
      <p:ext uri="{BB962C8B-B14F-4D97-AF65-F5344CB8AC3E}">
        <p14:creationId xmlns:p14="http://schemas.microsoft.com/office/powerpoint/2010/main" val="731243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8" y="928670"/>
            <a:ext cx="6183206" cy="5661046"/>
          </a:xfrm>
        </p:spPr>
        <p:txBody>
          <a:bodyPr>
            <a:noAutofit/>
          </a:bodyPr>
          <a:lstStyle/>
          <a:p>
            <a:r>
              <a:rPr lang="en-US" sz="1700" b="0" dirty="0">
                <a:latin typeface="Bahnschrift SemiBold Condensed" pitchFamily="34" charset="0"/>
              </a:rPr>
              <a:t>Waste storage encompasses proper containers to store wastes and efficient transport of wastes without any spillage to transfer stations/disposal sites. </a:t>
            </a:r>
            <a:endParaRPr lang="en-US" sz="1700" b="0" dirty="0" smtClean="0">
              <a:latin typeface="Bahnschrift SemiBold Condensed" pitchFamily="34" charset="0"/>
            </a:endParaRPr>
          </a:p>
          <a:p>
            <a:pPr algn="just"/>
            <a:r>
              <a:rPr lang="en-US" sz="1700" b="0" dirty="0">
                <a:latin typeface="Bahnschrift SemiBold Condensed" pitchFamily="34" charset="0"/>
              </a:rPr>
              <a:t>Garbage and refuse generated in kitchens and other work areas should be collected and stored in properly designed and constructed water-proof garbage cans (waste bins). The censor receptacles can be constructed from galvanized iron sheet or plastic materials. They should have tightly fitting covers</a:t>
            </a:r>
            <a:r>
              <a:rPr lang="en-US" sz="1700" b="0" dirty="0" smtClean="0">
                <a:latin typeface="Bahnschrift SemiBold Condensed" pitchFamily="34" charset="0"/>
              </a:rPr>
              <a:t>.</a:t>
            </a:r>
          </a:p>
          <a:p>
            <a:pPr algn="just"/>
            <a:r>
              <a:rPr lang="en-US" sz="1700" b="0" dirty="0" smtClean="0">
                <a:latin typeface="Bahnschrift SemiBold Condensed" pitchFamily="34" charset="0"/>
              </a:rPr>
              <a:t> </a:t>
            </a:r>
            <a:r>
              <a:rPr lang="en-US" sz="1700" b="0" dirty="0">
                <a:latin typeface="Bahnschrift SemiBold Condensed" pitchFamily="34" charset="0"/>
              </a:rPr>
              <a:t>They must be of such size that, when full, they can be lifted easily by one man. They should be located in a cool place on platforms at least 30 centimeters above ground level. After putting in garbage, they should </a:t>
            </a:r>
            <a:r>
              <a:rPr lang="en-US" sz="1700" b="0" dirty="0" smtClean="0">
                <a:latin typeface="Bahnschrift SemiBold Condensed" pitchFamily="34" charset="0"/>
              </a:rPr>
              <a:t>be. </a:t>
            </a:r>
            <a:r>
              <a:rPr lang="en-US" sz="1700" b="0" dirty="0">
                <a:latin typeface="Bahnschrift SemiBold Condensed" pitchFamily="34" charset="0"/>
              </a:rPr>
              <a:t>An adequate number of suitable containers should be provided with proper platforms with receptacles stand. The number may depend on the amount, type and establishments where the need arises. Suitable containers should be watertight</a:t>
            </a:r>
            <a:r>
              <a:rPr lang="en-US" sz="1700" b="0" dirty="0" smtClean="0">
                <a:latin typeface="Bahnschrift SemiBold Condensed" pitchFamily="34" charset="0"/>
              </a:rPr>
              <a:t>, rust resistant</a:t>
            </a:r>
            <a:r>
              <a:rPr lang="en-US" sz="1700" b="0" dirty="0">
                <a:latin typeface="Bahnschrift SemiBold Condensed" pitchFamily="34" charset="0"/>
              </a:rPr>
              <a:t>, with tight-fitting covers, fire-resistant</a:t>
            </a:r>
            <a:r>
              <a:rPr lang="en-US" sz="1700" b="0" dirty="0" smtClean="0">
                <a:latin typeface="Bahnschrift SemiBold Condensed" pitchFamily="34" charset="0"/>
              </a:rPr>
              <a:t>, adequate </a:t>
            </a:r>
            <a:r>
              <a:rPr lang="en-US" sz="1700" b="0" dirty="0">
                <a:latin typeface="Bahnschrift SemiBold Condensed" pitchFamily="34" charset="0"/>
              </a:rPr>
              <a:t>in size, light in weight, with side handles and washable.</a:t>
            </a:r>
          </a:p>
        </p:txBody>
      </p:sp>
      <p:sp>
        <p:nvSpPr>
          <p:cNvPr id="4" name="Rectangle 3"/>
          <p:cNvSpPr/>
          <p:nvPr/>
        </p:nvSpPr>
        <p:spPr>
          <a:xfrm>
            <a:off x="31868" y="332656"/>
            <a:ext cx="9364668" cy="584775"/>
          </a:xfrm>
          <a:prstGeom prst="rect">
            <a:avLst/>
          </a:prstGeom>
        </p:spPr>
        <p:txBody>
          <a:bodyPr wrap="square">
            <a:spAutoFit/>
          </a:bodyPr>
          <a:lstStyle/>
          <a:p>
            <a:pPr algn="ctr"/>
            <a:r>
              <a:rPr lang="en-US" sz="3200" b="1" dirty="0" smtClean="0"/>
              <a:t>MATERIALS USED FOR ONSITE STORAGE CONTAINERS </a:t>
            </a:r>
            <a:endParaRPr lang="en-US" sz="3200" b="1" dirty="0"/>
          </a:p>
        </p:txBody>
      </p:sp>
      <p:pic>
        <p:nvPicPr>
          <p:cNvPr id="2050" name="Picture 2" descr="popelnice na směsný odpad 240 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48" y="1214422"/>
            <a:ext cx="1086320" cy="15643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pelnice na sklo 240 a 120 l"/>
          <p:cNvPicPr>
            <a:picLocks noChangeAspect="1" noChangeArrowheads="1"/>
          </p:cNvPicPr>
          <p:nvPr/>
        </p:nvPicPr>
        <p:blipFill rotWithShape="1">
          <a:blip r:embed="rId3">
            <a:extLst>
              <a:ext uri="{28A0092B-C50C-407E-A947-70E740481C1C}">
                <a14:useLocalDpi xmlns:a14="http://schemas.microsoft.com/office/drawing/2010/main" val="0"/>
              </a:ext>
            </a:extLst>
          </a:blip>
          <a:srcRect r="46154"/>
          <a:stretch/>
        </p:blipFill>
        <p:spPr bwMode="auto">
          <a:xfrm>
            <a:off x="6572264" y="3286124"/>
            <a:ext cx="1149745" cy="164396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pelnice na papír 240 a 120 l"/>
          <p:cNvPicPr>
            <a:picLocks noChangeAspect="1" noChangeArrowheads="1"/>
          </p:cNvPicPr>
          <p:nvPr/>
        </p:nvPicPr>
        <p:blipFill rotWithShape="1">
          <a:blip r:embed="rId4">
            <a:extLst>
              <a:ext uri="{28A0092B-C50C-407E-A947-70E740481C1C}">
                <a14:useLocalDpi xmlns:a14="http://schemas.microsoft.com/office/drawing/2010/main" val="0"/>
              </a:ext>
            </a:extLst>
          </a:blip>
          <a:srcRect r="46243"/>
          <a:stretch/>
        </p:blipFill>
        <p:spPr bwMode="auto">
          <a:xfrm>
            <a:off x="6357950" y="1285860"/>
            <a:ext cx="1167945" cy="16439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opelnice na plast 240 a 120 l"/>
          <p:cNvPicPr>
            <a:picLocks noChangeAspect="1" noChangeArrowheads="1"/>
          </p:cNvPicPr>
          <p:nvPr/>
        </p:nvPicPr>
        <p:blipFill rotWithShape="1">
          <a:blip r:embed="rId5">
            <a:extLst>
              <a:ext uri="{28A0092B-C50C-407E-A947-70E740481C1C}">
                <a14:useLocalDpi xmlns:a14="http://schemas.microsoft.com/office/drawing/2010/main" val="0"/>
              </a:ext>
            </a:extLst>
          </a:blip>
          <a:srcRect r="46243"/>
          <a:stretch/>
        </p:blipFill>
        <p:spPr bwMode="auto">
          <a:xfrm>
            <a:off x="7976055" y="3143248"/>
            <a:ext cx="1167945" cy="164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82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1520" y="1124744"/>
            <a:ext cx="8568952" cy="5562302"/>
          </a:xfrm>
          <a:prstGeom prst="rect">
            <a:avLst/>
          </a:prstGeom>
        </p:spPr>
      </p:pic>
      <p:sp>
        <p:nvSpPr>
          <p:cNvPr id="6" name="Rectangle 5"/>
          <p:cNvSpPr/>
          <p:nvPr/>
        </p:nvSpPr>
        <p:spPr>
          <a:xfrm>
            <a:off x="35496" y="188640"/>
            <a:ext cx="9289032" cy="584775"/>
          </a:xfrm>
          <a:prstGeom prst="rect">
            <a:avLst/>
          </a:prstGeom>
        </p:spPr>
        <p:txBody>
          <a:bodyPr wrap="square">
            <a:spAutoFit/>
          </a:bodyPr>
          <a:lstStyle/>
          <a:p>
            <a:pPr algn="ctr"/>
            <a:r>
              <a:rPr lang="en-US" sz="3200" b="1" dirty="0" smtClean="0"/>
              <a:t>MATERIALS USED FOR ONSITE STORAGE CONTAINERS </a:t>
            </a:r>
            <a:endParaRPr lang="en-US" sz="3200" b="1" dirty="0"/>
          </a:p>
        </p:txBody>
      </p:sp>
    </p:spTree>
    <p:extLst>
      <p:ext uri="{BB962C8B-B14F-4D97-AF65-F5344CB8AC3E}">
        <p14:creationId xmlns:p14="http://schemas.microsoft.com/office/powerpoint/2010/main" val="501821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57B4-D636-4130-926F-63A77C44424F}"/>
              </a:ext>
            </a:extLst>
          </p:cNvPr>
          <p:cNvSpPr>
            <a:spLocks noGrp="1"/>
          </p:cNvSpPr>
          <p:nvPr>
            <p:ph type="title"/>
          </p:nvPr>
        </p:nvSpPr>
        <p:spPr/>
        <p:txBody>
          <a:bodyPr/>
          <a:lstStyle/>
          <a:p>
            <a:r>
              <a:rPr lang="en-IN" dirty="0" smtClean="0">
                <a:cs typeface="Times New Roman" panose="02020603050405020304" pitchFamily="18" charset="0"/>
              </a:rPr>
              <a:t>SOURCE REDUCTION</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7C5E3658-E2C5-487C-99D0-26A845B74C53}"/>
              </a:ext>
            </a:extLst>
          </p:cNvPr>
          <p:cNvSpPr>
            <a:spLocks noGrp="1"/>
          </p:cNvSpPr>
          <p:nvPr>
            <p:ph idx="1"/>
          </p:nvPr>
        </p:nvSpPr>
        <p:spPr>
          <a:xfrm>
            <a:off x="285720" y="1285860"/>
            <a:ext cx="8401080" cy="4840303"/>
          </a:xfrm>
        </p:spPr>
        <p:txBody>
          <a:bodyPr>
            <a:normAutofit/>
          </a:bodyPr>
          <a:lstStyle/>
          <a:p>
            <a:pPr algn="just"/>
            <a:r>
              <a:rPr lang="en-US" sz="2400" dirty="0" smtClean="0">
                <a:solidFill>
                  <a:srgbClr val="C00000"/>
                </a:solidFill>
                <a:latin typeface="Bahnschrift SemiBold Condensed" pitchFamily="34" charset="0"/>
              </a:rPr>
              <a:t>Source reduction</a:t>
            </a:r>
            <a:r>
              <a:rPr lang="en-US" sz="2400" dirty="0" smtClean="0">
                <a:latin typeface="Bahnschrift SemiBold Condensed" pitchFamily="34" charset="0"/>
              </a:rPr>
              <a:t>, also known as waste prevention, is an approach that precedes waste management and addresses how products are manufactured and, purchased.</a:t>
            </a:r>
          </a:p>
          <a:p>
            <a:pPr algn="just"/>
            <a:r>
              <a:rPr lang="en-US" sz="2400" dirty="0" smtClean="0">
                <a:latin typeface="Bahnschrift SemiBold Condensed" pitchFamily="34" charset="0"/>
              </a:rPr>
              <a:t>Reducing waste before it is generated is a logical way to save costs and natural resources, and preserve the local environment</a:t>
            </a:r>
            <a:endParaRPr lang="en-IN" sz="2400" dirty="0">
              <a:latin typeface="Bahnschrift SemiBold Condensed" pitchFamily="34" charset="0"/>
            </a:endParaRPr>
          </a:p>
        </p:txBody>
      </p:sp>
    </p:spTree>
    <p:extLst>
      <p:ext uri="{BB962C8B-B14F-4D97-AF65-F5344CB8AC3E}">
        <p14:creationId xmlns:p14="http://schemas.microsoft.com/office/powerpoint/2010/main" val="3318522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1BFA-94AB-4F7F-9362-534F40C536AC}"/>
              </a:ext>
            </a:extLst>
          </p:cNvPr>
          <p:cNvSpPr>
            <a:spLocks noGrp="1"/>
          </p:cNvSpPr>
          <p:nvPr>
            <p:ph type="title"/>
          </p:nvPr>
        </p:nvSpPr>
        <p:spPr/>
        <p:txBody>
          <a:bodyPr/>
          <a:lstStyle/>
          <a:p>
            <a:r>
              <a:rPr lang="en-IN" dirty="0">
                <a:cs typeface="Times New Roman" panose="02020603050405020304" pitchFamily="18" charset="0"/>
              </a:rPr>
              <a:t>SOURCE REDUCTION</a:t>
            </a:r>
          </a:p>
        </p:txBody>
      </p:sp>
      <p:sp>
        <p:nvSpPr>
          <p:cNvPr id="3" name="Content Placeholder 2">
            <a:extLst>
              <a:ext uri="{FF2B5EF4-FFF2-40B4-BE49-F238E27FC236}">
                <a16:creationId xmlns:a16="http://schemas.microsoft.com/office/drawing/2014/main" id="{E63ECCED-1F64-4A4A-95B3-8EF0AF8D293C}"/>
              </a:ext>
            </a:extLst>
          </p:cNvPr>
          <p:cNvSpPr>
            <a:spLocks noGrp="1"/>
          </p:cNvSpPr>
          <p:nvPr>
            <p:ph idx="1"/>
          </p:nvPr>
        </p:nvSpPr>
        <p:spPr>
          <a:xfrm>
            <a:off x="357158" y="1214422"/>
            <a:ext cx="8572560" cy="4911741"/>
          </a:xfrm>
        </p:spPr>
        <p:txBody>
          <a:bodyPr>
            <a:normAutofit/>
          </a:bodyPr>
          <a:lstStyle/>
          <a:p>
            <a:pPr algn="just"/>
            <a:r>
              <a:rPr lang="en-US" dirty="0">
                <a:latin typeface="Bahnschrift SemiBold Condensed" pitchFamily="34" charset="0"/>
              </a:rPr>
              <a:t>The activities that reduce the amount of waste generated at source as well as activities that involve any change in the design, manufacture, purchase or usage of materials/products to reduce their volume and/or toxicity, before they become part of the solid waste stream</a:t>
            </a:r>
          </a:p>
          <a:p>
            <a:pPr algn="just"/>
            <a:r>
              <a:rPr lang="en-US" dirty="0">
                <a:latin typeface="Bahnschrift SemiBold Condensed" pitchFamily="34" charset="0"/>
              </a:rPr>
              <a:t>Successful implementation of source reduction programme requires the co-operation of all stakeholders, (e.g., businesses, industries, consumers and state and local governments).</a:t>
            </a:r>
            <a:endParaRPr lang="en-IN" dirty="0">
              <a:latin typeface="Bahnschrift SemiBold Condensed" pitchFamily="34" charset="0"/>
            </a:endParaRPr>
          </a:p>
        </p:txBody>
      </p:sp>
    </p:spTree>
    <p:extLst>
      <p:ext uri="{BB962C8B-B14F-4D97-AF65-F5344CB8AC3E}">
        <p14:creationId xmlns:p14="http://schemas.microsoft.com/office/powerpoint/2010/main" val="3024686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4178-7248-4802-A0FC-C629CFCC8A0A}"/>
              </a:ext>
            </a:extLst>
          </p:cNvPr>
          <p:cNvSpPr>
            <a:spLocks noGrp="1"/>
          </p:cNvSpPr>
          <p:nvPr>
            <p:ph type="title"/>
          </p:nvPr>
        </p:nvSpPr>
        <p:spPr/>
        <p:txBody>
          <a:bodyPr/>
          <a:lstStyle/>
          <a:p>
            <a:r>
              <a:rPr lang="en-IN" dirty="0">
                <a:cs typeface="Times New Roman" panose="02020603050405020304" pitchFamily="18" charset="0"/>
              </a:rPr>
              <a:t>SOURCE REDUCTION</a:t>
            </a:r>
          </a:p>
        </p:txBody>
      </p:sp>
      <p:pic>
        <p:nvPicPr>
          <p:cNvPr id="5" name="Content Placeholder 4">
            <a:extLst>
              <a:ext uri="{FF2B5EF4-FFF2-40B4-BE49-F238E27FC236}">
                <a16:creationId xmlns:a16="http://schemas.microsoft.com/office/drawing/2014/main" id="{C0648628-620B-4F60-A751-35482F4D17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397" y="1196752"/>
            <a:ext cx="8916216" cy="5184576"/>
          </a:xfrm>
        </p:spPr>
      </p:pic>
    </p:spTree>
    <p:extLst>
      <p:ext uri="{BB962C8B-B14F-4D97-AF65-F5344CB8AC3E}">
        <p14:creationId xmlns:p14="http://schemas.microsoft.com/office/powerpoint/2010/main" val="2877307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2412-0B15-4EC8-BB5A-ABA1D67658C1}"/>
              </a:ext>
            </a:extLst>
          </p:cNvPr>
          <p:cNvSpPr>
            <a:spLocks noGrp="1"/>
          </p:cNvSpPr>
          <p:nvPr>
            <p:ph type="title"/>
          </p:nvPr>
        </p:nvSpPr>
        <p:spPr/>
        <p:txBody>
          <a:bodyPr/>
          <a:lstStyle/>
          <a:p>
            <a:r>
              <a:rPr lang="en-IN" dirty="0">
                <a:cs typeface="Times New Roman" panose="02020603050405020304" pitchFamily="18" charset="0"/>
              </a:rPr>
              <a:t>SOURCE REDUCTION</a:t>
            </a:r>
          </a:p>
        </p:txBody>
      </p:sp>
      <p:sp>
        <p:nvSpPr>
          <p:cNvPr id="3" name="Content Placeholder 2">
            <a:extLst>
              <a:ext uri="{FF2B5EF4-FFF2-40B4-BE49-F238E27FC236}">
                <a16:creationId xmlns:a16="http://schemas.microsoft.com/office/drawing/2014/main" id="{49242703-8446-4FD0-AEF9-9F600A898979}"/>
              </a:ext>
            </a:extLst>
          </p:cNvPr>
          <p:cNvSpPr>
            <a:spLocks noGrp="1"/>
          </p:cNvSpPr>
          <p:nvPr>
            <p:ph idx="1"/>
          </p:nvPr>
        </p:nvSpPr>
        <p:spPr/>
        <p:txBody>
          <a:bodyPr/>
          <a:lstStyle/>
          <a:p>
            <a:pPr algn="just"/>
            <a:r>
              <a:rPr lang="en-US" dirty="0">
                <a:latin typeface="Bahnschrift SemiBold Condensed" pitchFamily="34" charset="0"/>
              </a:rPr>
              <a:t>Source reduction programme should be part of a community waste management plan. Source reduction activities vary widely and many factors have to be considered while evaluating them.</a:t>
            </a:r>
            <a:endParaRPr lang="en-IN" dirty="0">
              <a:latin typeface="Bahnschrift SemiBold Condensed" pitchFamily="34" charset="0"/>
            </a:endParaRPr>
          </a:p>
        </p:txBody>
      </p:sp>
    </p:spTree>
    <p:extLst>
      <p:ext uri="{BB962C8B-B14F-4D97-AF65-F5344CB8AC3E}">
        <p14:creationId xmlns:p14="http://schemas.microsoft.com/office/powerpoint/2010/main" val="3937684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782D-13FB-4262-9053-CD4E5B4EDDB9}"/>
              </a:ext>
            </a:extLst>
          </p:cNvPr>
          <p:cNvSpPr>
            <a:spLocks noGrp="1"/>
          </p:cNvSpPr>
          <p:nvPr>
            <p:ph type="title"/>
          </p:nvPr>
        </p:nvSpPr>
        <p:spPr/>
        <p:txBody>
          <a:bodyPr/>
          <a:lstStyle/>
          <a:p>
            <a:r>
              <a:rPr lang="en-US" dirty="0"/>
              <a:t>	</a:t>
            </a:r>
            <a:r>
              <a:rPr lang="en-US" dirty="0" smtClean="0">
                <a:cs typeface="Times New Roman" panose="02020603050405020304" pitchFamily="18" charset="0"/>
              </a:rPr>
              <a:t>VIDEO</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DC3B2A5A-3DF8-41A0-B23B-8BC04E6B037E}"/>
              </a:ext>
            </a:extLst>
          </p:cNvPr>
          <p:cNvSpPr>
            <a:spLocks noGrp="1"/>
          </p:cNvSpPr>
          <p:nvPr>
            <p:ph idx="1"/>
          </p:nvPr>
        </p:nvSpPr>
        <p:spPr>
          <a:xfrm>
            <a:off x="1331640" y="3284985"/>
            <a:ext cx="6840760" cy="1143000"/>
          </a:xfrm>
        </p:spPr>
        <p:txBody>
          <a:bodyPr>
            <a:normAutofit fontScale="92500" lnSpcReduction="20000"/>
          </a:bodyPr>
          <a:lstStyle/>
          <a:p>
            <a:pPr marL="0" indent="0">
              <a:buNone/>
            </a:pPr>
            <a:r>
              <a:rPr lang="en-IN" dirty="0"/>
              <a:t>https://www.youtube.com/watch?v=DmFGsxLcT6k</a:t>
            </a:r>
          </a:p>
        </p:txBody>
      </p:sp>
    </p:spTree>
    <p:extLst>
      <p:ext uri="{BB962C8B-B14F-4D97-AF65-F5344CB8AC3E}">
        <p14:creationId xmlns:p14="http://schemas.microsoft.com/office/powerpoint/2010/main" val="2505674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5FCA-D8FB-4C70-AABF-1B2967956CF6}"/>
              </a:ext>
            </a:extLst>
          </p:cNvPr>
          <p:cNvSpPr>
            <a:spLocks noGrp="1"/>
          </p:cNvSpPr>
          <p:nvPr>
            <p:ph type="title"/>
          </p:nvPr>
        </p:nvSpPr>
        <p:spPr/>
        <p:txBody>
          <a:bodyPr>
            <a:normAutofit/>
          </a:bodyPr>
          <a:lstStyle/>
          <a:p>
            <a:r>
              <a:rPr lang="en-IN" dirty="0" smtClean="0">
                <a:cs typeface="Times New Roman" panose="02020603050405020304" pitchFamily="18" charset="0"/>
              </a:rPr>
              <a:t>PURPOSE OF SOURCE REDUCTION</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9018C832-F970-41B8-9CF1-44BC4881CC0F}"/>
              </a:ext>
            </a:extLst>
          </p:cNvPr>
          <p:cNvSpPr>
            <a:spLocks noGrp="1"/>
          </p:cNvSpPr>
          <p:nvPr>
            <p:ph idx="1"/>
          </p:nvPr>
        </p:nvSpPr>
        <p:spPr/>
        <p:txBody>
          <a:bodyPr/>
          <a:lstStyle/>
          <a:p>
            <a:r>
              <a:rPr lang="en-IN" dirty="0">
                <a:latin typeface="Bahnschrift SemiBold Condensed" pitchFamily="34" charset="0"/>
              </a:rPr>
              <a:t>Product reuse</a:t>
            </a:r>
          </a:p>
          <a:p>
            <a:r>
              <a:rPr lang="en-IN" dirty="0">
                <a:latin typeface="Bahnschrift SemiBold Condensed" pitchFamily="34" charset="0"/>
              </a:rPr>
              <a:t>Material volume reduction</a:t>
            </a:r>
          </a:p>
          <a:p>
            <a:r>
              <a:rPr lang="en-IN" dirty="0">
                <a:latin typeface="Bahnschrift SemiBold Condensed" pitchFamily="34" charset="0"/>
              </a:rPr>
              <a:t>Toxicity reduction</a:t>
            </a:r>
          </a:p>
          <a:p>
            <a:r>
              <a:rPr lang="en-IN" dirty="0">
                <a:latin typeface="Bahnschrift SemiBold Condensed" pitchFamily="34" charset="0"/>
              </a:rPr>
              <a:t>Increased product lifetime</a:t>
            </a:r>
          </a:p>
          <a:p>
            <a:r>
              <a:rPr lang="en-IN" dirty="0">
                <a:latin typeface="Bahnschrift SemiBold Condensed" pitchFamily="34" charset="0"/>
              </a:rPr>
              <a:t>Decreased consumption</a:t>
            </a:r>
          </a:p>
        </p:txBody>
      </p:sp>
    </p:spTree>
    <p:extLst>
      <p:ext uri="{BB962C8B-B14F-4D97-AF65-F5344CB8AC3E}">
        <p14:creationId xmlns:p14="http://schemas.microsoft.com/office/powerpoint/2010/main" val="544171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606E-2C69-46B3-A639-6C5A18BA1CBD}"/>
              </a:ext>
            </a:extLst>
          </p:cNvPr>
          <p:cNvSpPr>
            <a:spLocks noGrp="1"/>
          </p:cNvSpPr>
          <p:nvPr>
            <p:ph type="title"/>
          </p:nvPr>
        </p:nvSpPr>
        <p:spPr/>
        <p:txBody>
          <a:bodyPr>
            <a:normAutofit/>
          </a:bodyPr>
          <a:lstStyle/>
          <a:p>
            <a:r>
              <a:rPr lang="en-IN" dirty="0" smtClean="0">
                <a:cs typeface="Times New Roman" panose="02020603050405020304" pitchFamily="18" charset="0"/>
              </a:rPr>
              <a:t>PURPOSE OF SOURCE REDUCTION</a:t>
            </a:r>
            <a:endParaRPr lang="en-IN" dirty="0"/>
          </a:p>
        </p:txBody>
      </p:sp>
      <p:sp>
        <p:nvSpPr>
          <p:cNvPr id="3" name="Content Placeholder 2">
            <a:extLst>
              <a:ext uri="{FF2B5EF4-FFF2-40B4-BE49-F238E27FC236}">
                <a16:creationId xmlns:a16="http://schemas.microsoft.com/office/drawing/2014/main" id="{AD069586-6500-4899-8094-4639560F2FFA}"/>
              </a:ext>
            </a:extLst>
          </p:cNvPr>
          <p:cNvSpPr>
            <a:spLocks noGrp="1"/>
          </p:cNvSpPr>
          <p:nvPr>
            <p:ph idx="1"/>
          </p:nvPr>
        </p:nvSpPr>
        <p:spPr>
          <a:xfrm>
            <a:off x="357158" y="1214422"/>
            <a:ext cx="8572560" cy="5357850"/>
          </a:xfrm>
        </p:spPr>
        <p:txBody>
          <a:bodyPr>
            <a:normAutofit/>
          </a:bodyPr>
          <a:lstStyle/>
          <a:p>
            <a:pPr algn="just"/>
            <a:r>
              <a:rPr lang="en-US" dirty="0">
                <a:solidFill>
                  <a:srgbClr val="FF0000"/>
                </a:solidFill>
                <a:latin typeface="Bahnschrift SemiBold Condensed" pitchFamily="34" charset="0"/>
              </a:rPr>
              <a:t>Product reuse: </a:t>
            </a:r>
            <a:r>
              <a:rPr lang="en-US" dirty="0">
                <a:latin typeface="Bahnschrift SemiBold Condensed" pitchFamily="34" charset="0"/>
              </a:rPr>
              <a:t>Using reusable products, instead of their disposal equivalents, reduce the amount of materials that are to be managed as wastes. An example of product reuse is the reusable shopping bag. </a:t>
            </a:r>
          </a:p>
          <a:p>
            <a:pPr algn="just"/>
            <a:r>
              <a:rPr lang="en-US" dirty="0">
                <a:solidFill>
                  <a:srgbClr val="FF0000"/>
                </a:solidFill>
                <a:latin typeface="Bahnschrift SemiBold Condensed" pitchFamily="34" charset="0"/>
              </a:rPr>
              <a:t>Material volume reduction: </a:t>
            </a:r>
            <a:r>
              <a:rPr lang="en-US" dirty="0">
                <a:latin typeface="Bahnschrift SemiBold Condensed" pitchFamily="34" charset="0"/>
              </a:rPr>
              <a:t>Reducing the volume of material used changes the amount of waste entering the waste stream. This helps in </a:t>
            </a:r>
            <a:r>
              <a:rPr lang="en-US" dirty="0" smtClean="0">
                <a:latin typeface="Bahnschrift SemiBold Condensed" pitchFamily="34" charset="0"/>
              </a:rPr>
              <a:t>controlling the </a:t>
            </a:r>
            <a:r>
              <a:rPr lang="en-US" dirty="0">
                <a:latin typeface="Bahnschrift SemiBold Condensed" pitchFamily="34" charset="0"/>
              </a:rPr>
              <a:t>waste generated and its disposal. For example, buying in bulk or using large food containers reduces the amount of packaging waste generated. </a:t>
            </a:r>
            <a:endParaRPr lang="en-IN" dirty="0">
              <a:latin typeface="Bahnschrift SemiBold Condensed" pitchFamily="34" charset="0"/>
            </a:endParaRPr>
          </a:p>
        </p:txBody>
      </p:sp>
    </p:spTree>
    <p:extLst>
      <p:ext uri="{BB962C8B-B14F-4D97-AF65-F5344CB8AC3E}">
        <p14:creationId xmlns:p14="http://schemas.microsoft.com/office/powerpoint/2010/main" val="359579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142984"/>
            <a:ext cx="8929718" cy="5598384"/>
          </a:xfrm>
        </p:spPr>
        <p:txBody>
          <a:bodyPr>
            <a:normAutofit fontScale="77500" lnSpcReduction="20000"/>
          </a:bodyPr>
          <a:lstStyle/>
          <a:p>
            <a:pPr algn="just"/>
            <a:r>
              <a:rPr lang="en-US" sz="3400" dirty="0">
                <a:solidFill>
                  <a:srgbClr val="C00000"/>
                </a:solidFill>
                <a:latin typeface="Bahnschrift SemiBold Condensed" pitchFamily="34" charset="0"/>
              </a:rPr>
              <a:t>Importance of </a:t>
            </a:r>
            <a:r>
              <a:rPr lang="en-US" sz="3400" dirty="0" smtClean="0">
                <a:solidFill>
                  <a:srgbClr val="C00000"/>
                </a:solidFill>
                <a:latin typeface="Bahnschrift SemiBold Condensed" pitchFamily="34" charset="0"/>
              </a:rPr>
              <a:t>waste stream information</a:t>
            </a:r>
          </a:p>
          <a:p>
            <a:pPr marL="0" lvl="0" indent="0" algn="just">
              <a:lnSpc>
                <a:spcPct val="120000"/>
              </a:lnSpc>
              <a:spcBef>
                <a:spcPts val="600"/>
              </a:spcBef>
              <a:spcAft>
                <a:spcPts val="600"/>
              </a:spcAft>
            </a:pPr>
            <a:r>
              <a:rPr lang="en-US" sz="3400" b="0" dirty="0">
                <a:solidFill>
                  <a:srgbClr val="002060"/>
                </a:solidFill>
                <a:latin typeface="Bahnschrift SemiBold Condensed" pitchFamily="34" charset="0"/>
              </a:rPr>
              <a:t>A waste stream assessment should not be conducted only to gather dust on a shelf. It should be a dynamic record that helps a local government prioritize its waste reduction activities. </a:t>
            </a:r>
            <a:endParaRPr lang="en-US" sz="3400" b="0" dirty="0" smtClean="0">
              <a:solidFill>
                <a:srgbClr val="002060"/>
              </a:solidFill>
              <a:latin typeface="Bahnschrift SemiBold Condensed" pitchFamily="34" charset="0"/>
            </a:endParaRPr>
          </a:p>
          <a:p>
            <a:pPr marL="0" lvl="0" indent="0" algn="just">
              <a:lnSpc>
                <a:spcPct val="120000"/>
              </a:lnSpc>
              <a:spcBef>
                <a:spcPts val="600"/>
              </a:spcBef>
              <a:spcAft>
                <a:spcPts val="600"/>
              </a:spcAft>
            </a:pPr>
            <a:r>
              <a:rPr lang="en-US" sz="3400" b="0" dirty="0" smtClean="0">
                <a:solidFill>
                  <a:srgbClr val="002060"/>
                </a:solidFill>
                <a:latin typeface="Bahnschrift SemiBold Condensed" pitchFamily="34" charset="0"/>
              </a:rPr>
              <a:t>A </a:t>
            </a:r>
            <a:r>
              <a:rPr lang="en-US" sz="3400" b="0" dirty="0">
                <a:solidFill>
                  <a:srgbClr val="002060"/>
                </a:solidFill>
                <a:latin typeface="Bahnschrift SemiBold Condensed" pitchFamily="34" charset="0"/>
              </a:rPr>
              <a:t>waste stream assessment provides local governments with the following benefits</a:t>
            </a:r>
            <a:r>
              <a:rPr lang="en-US" sz="3400" b="0" dirty="0" smtClean="0">
                <a:solidFill>
                  <a:srgbClr val="002060"/>
                </a:solidFill>
                <a:latin typeface="Bahnschrift SemiBold Condensed" pitchFamily="34" charset="0"/>
              </a:rPr>
              <a:t>:</a:t>
            </a:r>
          </a:p>
          <a:p>
            <a:pPr lvl="0" eaLnBrk="0" fontAlgn="base" hangingPunct="0">
              <a:lnSpc>
                <a:spcPct val="120000"/>
              </a:lnSpc>
              <a:spcBef>
                <a:spcPts val="600"/>
              </a:spcBef>
              <a:spcAft>
                <a:spcPts val="600"/>
              </a:spcAft>
            </a:pPr>
            <a:r>
              <a:rPr lang="en-US" sz="3100" b="0" dirty="0">
                <a:solidFill>
                  <a:srgbClr val="002060"/>
                </a:solidFill>
                <a:latin typeface="Bahnschrift SemiBold Condensed" pitchFamily="34" charset="0"/>
              </a:rPr>
              <a:t>Identifies major material categories and their quantities in the waste stream</a:t>
            </a:r>
            <a:r>
              <a:rPr lang="en-US" sz="3100" b="0" dirty="0" smtClean="0">
                <a:solidFill>
                  <a:srgbClr val="002060"/>
                </a:solidFill>
                <a:latin typeface="Bahnschrift SemiBold Condensed" pitchFamily="34" charset="0"/>
              </a:rPr>
              <a:t>.</a:t>
            </a:r>
          </a:p>
          <a:p>
            <a:pPr lvl="0" eaLnBrk="0" fontAlgn="base" hangingPunct="0">
              <a:lnSpc>
                <a:spcPct val="100000"/>
              </a:lnSpc>
              <a:spcBef>
                <a:spcPct val="0"/>
              </a:spcBef>
              <a:spcAft>
                <a:spcPct val="0"/>
              </a:spcAft>
            </a:pPr>
            <a:endParaRPr lang="en-US" sz="3100" b="0" dirty="0">
              <a:solidFill>
                <a:srgbClr val="002060"/>
              </a:solidFill>
              <a:latin typeface="Bahnschrift SemiBold Condensed" pitchFamily="34" charset="0"/>
            </a:endParaRPr>
          </a:p>
          <a:p>
            <a:pPr lvl="0" eaLnBrk="0" fontAlgn="base" hangingPunct="0">
              <a:lnSpc>
                <a:spcPct val="100000"/>
              </a:lnSpc>
              <a:spcBef>
                <a:spcPct val="0"/>
              </a:spcBef>
              <a:spcAft>
                <a:spcPct val="0"/>
              </a:spcAft>
            </a:pPr>
            <a:r>
              <a:rPr lang="en-US" sz="3100" b="0" dirty="0">
                <a:solidFill>
                  <a:srgbClr val="002060"/>
                </a:solidFill>
                <a:latin typeface="Bahnschrift SemiBold Condensed" pitchFamily="34" charset="0"/>
              </a:rPr>
              <a:t>Helps rank materials according to their impact on the local waste stream</a:t>
            </a:r>
            <a:r>
              <a:rPr lang="en-US" sz="3100" b="0" dirty="0" smtClean="0">
                <a:solidFill>
                  <a:srgbClr val="002060"/>
                </a:solidFill>
                <a:latin typeface="Bahnschrift SemiBold Condensed" pitchFamily="34" charset="0"/>
              </a:rPr>
              <a:t>.</a:t>
            </a:r>
          </a:p>
          <a:p>
            <a:pPr lvl="0" eaLnBrk="0" fontAlgn="base" hangingPunct="0">
              <a:lnSpc>
                <a:spcPct val="100000"/>
              </a:lnSpc>
              <a:spcBef>
                <a:spcPct val="0"/>
              </a:spcBef>
              <a:spcAft>
                <a:spcPct val="0"/>
              </a:spcAft>
            </a:pPr>
            <a:endParaRPr lang="en-US" sz="3100" b="0" dirty="0">
              <a:solidFill>
                <a:srgbClr val="002060"/>
              </a:solidFill>
              <a:latin typeface="Bahnschrift SemiBold Condensed" pitchFamily="34" charset="0"/>
            </a:endParaRPr>
          </a:p>
          <a:p>
            <a:pPr lvl="0" eaLnBrk="0" fontAlgn="base" hangingPunct="0">
              <a:lnSpc>
                <a:spcPct val="100000"/>
              </a:lnSpc>
              <a:spcBef>
                <a:spcPct val="0"/>
              </a:spcBef>
              <a:spcAft>
                <a:spcPct val="0"/>
              </a:spcAft>
            </a:pPr>
            <a:r>
              <a:rPr lang="en-US" sz="3100" b="0" dirty="0">
                <a:solidFill>
                  <a:srgbClr val="002060"/>
                </a:solidFill>
                <a:latin typeface="Bahnschrift SemiBold Condensed" pitchFamily="34" charset="0"/>
              </a:rPr>
              <a:t>Helps identify specific commercial/industry types and/or facilities that should be targeted for waste reduction</a:t>
            </a:r>
            <a:r>
              <a:rPr lang="en-US" sz="3100" b="0" dirty="0" smtClean="0">
                <a:solidFill>
                  <a:srgbClr val="002060"/>
                </a:solidFill>
                <a:latin typeface="Bahnschrift SemiBold Condensed" pitchFamily="34" charset="0"/>
              </a:rPr>
              <a:t>.</a:t>
            </a:r>
          </a:p>
          <a:p>
            <a:pPr lvl="0" eaLnBrk="0" fontAlgn="base" hangingPunct="0">
              <a:lnSpc>
                <a:spcPct val="100000"/>
              </a:lnSpc>
              <a:spcBef>
                <a:spcPct val="0"/>
              </a:spcBef>
              <a:spcAft>
                <a:spcPct val="0"/>
              </a:spcAft>
            </a:pPr>
            <a:endParaRPr lang="en-US" sz="3100" b="0" dirty="0">
              <a:solidFill>
                <a:srgbClr val="002060"/>
              </a:solidFill>
              <a:latin typeface="Bahnschrift SemiBold Condensed" pitchFamily="34" charset="0"/>
            </a:endParaRPr>
          </a:p>
          <a:p>
            <a:pPr lvl="0" eaLnBrk="0" fontAlgn="base" hangingPunct="0">
              <a:lnSpc>
                <a:spcPct val="100000"/>
              </a:lnSpc>
              <a:spcBef>
                <a:spcPct val="0"/>
              </a:spcBef>
              <a:spcAft>
                <a:spcPct val="0"/>
              </a:spcAft>
            </a:pPr>
            <a:r>
              <a:rPr lang="en-US" sz="3100" b="0" dirty="0">
                <a:solidFill>
                  <a:srgbClr val="002060"/>
                </a:solidFill>
                <a:latin typeface="Bahnschrift SemiBold Condensed" pitchFamily="34" charset="0"/>
              </a:rPr>
              <a:t>Assists in creating local educational materials on solid waste management.</a:t>
            </a:r>
          </a:p>
          <a:p>
            <a:pPr lvl="0" algn="just">
              <a:buFont typeface="Wingdings" panose="05000000000000000000" pitchFamily="2" charset="2"/>
              <a:buChar char="ü"/>
            </a:pPr>
            <a:endParaRPr lang="en-US" sz="800" b="0" dirty="0">
              <a:solidFill>
                <a:srgbClr val="002060"/>
              </a:solidFill>
              <a:latin typeface="Bahnschrift SemiBold Condensed" pitchFamily="34" charset="0"/>
            </a:endParaRPr>
          </a:p>
          <a:p>
            <a:pPr algn="just">
              <a:buFont typeface="Wingdings" panose="05000000000000000000" pitchFamily="2" charset="2"/>
              <a:buChar char="ü"/>
            </a:pPr>
            <a:endParaRPr lang="en-US" dirty="0"/>
          </a:p>
          <a:p>
            <a:pPr marL="0" indent="0" algn="just">
              <a:buNone/>
            </a:pPr>
            <a:endParaRPr lang="en-IN" dirty="0"/>
          </a:p>
        </p:txBody>
      </p:sp>
      <p:sp>
        <p:nvSpPr>
          <p:cNvPr id="4" name="Rectangle 3"/>
          <p:cNvSpPr/>
          <p:nvPr/>
        </p:nvSpPr>
        <p:spPr>
          <a:xfrm>
            <a:off x="323528" y="332656"/>
            <a:ext cx="8820472" cy="584775"/>
          </a:xfrm>
          <a:prstGeom prst="rect">
            <a:avLst/>
          </a:prstGeom>
        </p:spPr>
        <p:txBody>
          <a:bodyPr wrap="square">
            <a:spAutoFit/>
          </a:bodyPr>
          <a:lstStyle/>
          <a:p>
            <a:pPr algn="ctr"/>
            <a:r>
              <a:rPr lang="en-US" sz="3200" b="1" dirty="0" smtClean="0">
                <a:latin typeface="+mj-lt"/>
              </a:rPr>
              <a:t>WASTE STREAM ASSESSMENT (WSA) </a:t>
            </a:r>
            <a:endParaRPr lang="en-US" sz="3200" b="1" dirty="0">
              <a:latin typeface="+mj-lt"/>
            </a:endParaRPr>
          </a:p>
        </p:txBody>
      </p:sp>
      <p:sp>
        <p:nvSpPr>
          <p:cNvPr id="6" name="Rectangle 2"/>
          <p:cNvSpPr>
            <a:spLocks noChangeArrowheads="1"/>
          </p:cNvSpPr>
          <p:nvPr/>
        </p:nvSpPr>
        <p:spPr bwMode="auto">
          <a:xfrm>
            <a:off x="4320480" y="44090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8657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23ED3-CFF9-4B35-BDA1-4BABCBF94946}"/>
              </a:ext>
            </a:extLst>
          </p:cNvPr>
          <p:cNvSpPr>
            <a:spLocks noGrp="1"/>
          </p:cNvSpPr>
          <p:nvPr>
            <p:ph type="title"/>
          </p:nvPr>
        </p:nvSpPr>
        <p:spPr/>
        <p:txBody>
          <a:bodyPr/>
          <a:lstStyle/>
          <a:p>
            <a:r>
              <a:rPr lang="en-IN" dirty="0" smtClean="0">
                <a:cs typeface="Times New Roman" panose="02020603050405020304" pitchFamily="18" charset="0"/>
              </a:rPr>
              <a:t>PURPOSE OF SOURCE REDUCTION</a:t>
            </a:r>
            <a:endParaRPr lang="en-IN" dirty="0"/>
          </a:p>
        </p:txBody>
      </p:sp>
      <p:sp>
        <p:nvSpPr>
          <p:cNvPr id="3" name="Content Placeholder 2">
            <a:extLst>
              <a:ext uri="{FF2B5EF4-FFF2-40B4-BE49-F238E27FC236}">
                <a16:creationId xmlns:a16="http://schemas.microsoft.com/office/drawing/2014/main" id="{6DF4A7F7-0AF4-473E-A16C-066752A00678}"/>
              </a:ext>
            </a:extLst>
          </p:cNvPr>
          <p:cNvSpPr>
            <a:spLocks noGrp="1"/>
          </p:cNvSpPr>
          <p:nvPr>
            <p:ph idx="1"/>
          </p:nvPr>
        </p:nvSpPr>
        <p:spPr>
          <a:xfrm>
            <a:off x="285720" y="1285860"/>
            <a:ext cx="8858280" cy="5357850"/>
          </a:xfrm>
        </p:spPr>
        <p:txBody>
          <a:bodyPr>
            <a:normAutofit fontScale="92500" lnSpcReduction="20000"/>
          </a:bodyPr>
          <a:lstStyle/>
          <a:p>
            <a:pPr algn="just"/>
            <a:r>
              <a:rPr lang="en-US" dirty="0">
                <a:solidFill>
                  <a:srgbClr val="FF0000"/>
                </a:solidFill>
                <a:latin typeface="Bahnschrift SemiBold Condensed" pitchFamily="34" charset="0"/>
              </a:rPr>
              <a:t>Toxicity reduction: </a:t>
            </a:r>
            <a:r>
              <a:rPr lang="en-US" dirty="0">
                <a:latin typeface="Bahnschrift SemiBold Condensed" pitchFamily="34" charset="0"/>
              </a:rPr>
              <a:t>Source reduction reduces the amount of toxic constituents in products entering the waste stream and reduces the adverse environmental impacts of recycling or other waste management activities. </a:t>
            </a:r>
            <a:endParaRPr lang="en-US" dirty="0" smtClean="0">
              <a:latin typeface="Bahnschrift SemiBold Condensed" pitchFamily="34" charset="0"/>
            </a:endParaRPr>
          </a:p>
          <a:p>
            <a:pPr algn="just"/>
            <a:r>
              <a:rPr lang="en-US" dirty="0" smtClean="0">
                <a:latin typeface="Bahnschrift SemiBold Condensed" pitchFamily="34" charset="0"/>
              </a:rPr>
              <a:t>For </a:t>
            </a:r>
            <a:r>
              <a:rPr lang="en-US" dirty="0">
                <a:latin typeface="Bahnschrift SemiBold Condensed" pitchFamily="34" charset="0"/>
              </a:rPr>
              <a:t>example, substitution of lead and cadmium in inks (solvent-based to </a:t>
            </a:r>
            <a:r>
              <a:rPr lang="en-US" dirty="0" smtClean="0">
                <a:latin typeface="Bahnschrift SemiBold Condensed" pitchFamily="34" charset="0"/>
              </a:rPr>
              <a:t>water based</a:t>
            </a:r>
            <a:r>
              <a:rPr lang="en-US" dirty="0">
                <a:latin typeface="Bahnschrift SemiBold Condensed" pitchFamily="34" charset="0"/>
              </a:rPr>
              <a:t>) and paints is a source reduction activity. </a:t>
            </a:r>
          </a:p>
          <a:p>
            <a:pPr algn="just"/>
            <a:r>
              <a:rPr lang="en-US" dirty="0">
                <a:solidFill>
                  <a:srgbClr val="FF0000"/>
                </a:solidFill>
                <a:latin typeface="Bahnschrift SemiBold Condensed" pitchFamily="34" charset="0"/>
              </a:rPr>
              <a:t> Increased product lifetime: </a:t>
            </a:r>
            <a:r>
              <a:rPr lang="en-US" dirty="0">
                <a:latin typeface="Bahnschrift SemiBold Condensed" pitchFamily="34" charset="0"/>
              </a:rPr>
              <a:t>Source reduction facilitates the use of products with longer lifetime over short-lived alternatives that are designed to be discarded at the end of their useful lives. Put differently, it encourages a product design that allows for repair and continued use rather than disposal. Manufacturing long-life tyres is a good example of increasing product lifetime. </a:t>
            </a:r>
            <a:endParaRPr lang="en-IN" dirty="0">
              <a:latin typeface="Bahnschrift SemiBold Condensed" pitchFamily="34" charset="0"/>
            </a:endParaRPr>
          </a:p>
        </p:txBody>
      </p:sp>
    </p:spTree>
    <p:extLst>
      <p:ext uri="{BB962C8B-B14F-4D97-AF65-F5344CB8AC3E}">
        <p14:creationId xmlns:p14="http://schemas.microsoft.com/office/powerpoint/2010/main" val="2286732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3688C-1B37-4226-9AB9-BDDD07714C71}"/>
              </a:ext>
            </a:extLst>
          </p:cNvPr>
          <p:cNvSpPr>
            <a:spLocks noGrp="1"/>
          </p:cNvSpPr>
          <p:nvPr>
            <p:ph type="title"/>
          </p:nvPr>
        </p:nvSpPr>
        <p:spPr/>
        <p:txBody>
          <a:bodyPr/>
          <a:lstStyle/>
          <a:p>
            <a:r>
              <a:rPr lang="en-IN" dirty="0" smtClean="0">
                <a:cs typeface="Times New Roman" panose="02020603050405020304" pitchFamily="18" charset="0"/>
              </a:rPr>
              <a:t>PURPOSE OF SOURCE REDUCTION</a:t>
            </a:r>
            <a:endParaRPr lang="en-IN" dirty="0"/>
          </a:p>
        </p:txBody>
      </p:sp>
      <p:sp>
        <p:nvSpPr>
          <p:cNvPr id="3" name="Content Placeholder 2">
            <a:extLst>
              <a:ext uri="{FF2B5EF4-FFF2-40B4-BE49-F238E27FC236}">
                <a16:creationId xmlns:a16="http://schemas.microsoft.com/office/drawing/2014/main" id="{BCF0C10D-C5A7-4783-9C13-FB3CEE37038B}"/>
              </a:ext>
            </a:extLst>
          </p:cNvPr>
          <p:cNvSpPr>
            <a:spLocks noGrp="1"/>
          </p:cNvSpPr>
          <p:nvPr>
            <p:ph idx="1"/>
          </p:nvPr>
        </p:nvSpPr>
        <p:spPr>
          <a:xfrm>
            <a:off x="357158" y="1214422"/>
            <a:ext cx="8572560" cy="5357850"/>
          </a:xfrm>
        </p:spPr>
        <p:txBody>
          <a:bodyPr>
            <a:normAutofit/>
          </a:bodyPr>
          <a:lstStyle/>
          <a:p>
            <a:pPr algn="just"/>
            <a:r>
              <a:rPr lang="en-US" dirty="0">
                <a:solidFill>
                  <a:srgbClr val="FF0000"/>
                </a:solidFill>
                <a:latin typeface="Bahnschrift SemiBold Condensed" pitchFamily="34" charset="0"/>
              </a:rPr>
              <a:t>Decreased consumption: </a:t>
            </a:r>
            <a:r>
              <a:rPr lang="en-US" dirty="0">
                <a:latin typeface="Bahnschrift SemiBold Condensed" pitchFamily="34" charset="0"/>
              </a:rPr>
              <a:t>This refers to the reduced consumption of materials that are not reusable (e.g., using a reusable shopping bag instead of picking up plastic bags from the store). </a:t>
            </a:r>
            <a:endParaRPr lang="en-US" dirty="0" smtClean="0">
              <a:latin typeface="Bahnschrift SemiBold Condensed" pitchFamily="34" charset="0"/>
            </a:endParaRPr>
          </a:p>
          <a:p>
            <a:pPr algn="just"/>
            <a:r>
              <a:rPr lang="en-US" dirty="0" smtClean="0">
                <a:latin typeface="Bahnschrift SemiBold Condensed" pitchFamily="34" charset="0"/>
              </a:rPr>
              <a:t>Consumer </a:t>
            </a:r>
            <a:r>
              <a:rPr lang="en-US" dirty="0">
                <a:latin typeface="Bahnschrift SemiBold Condensed" pitchFamily="34" charset="0"/>
              </a:rPr>
              <a:t>education about the materials that are difficult to dispose of or are harmful to the environment is essential. Buying practices can thus be altered (e.g., buying in bulk) to reflect environmental consciousness. </a:t>
            </a:r>
            <a:endParaRPr lang="en-IN" dirty="0">
              <a:latin typeface="Bahnschrift SemiBold Condensed" pitchFamily="34" charset="0"/>
            </a:endParaRPr>
          </a:p>
        </p:txBody>
      </p:sp>
    </p:spTree>
    <p:extLst>
      <p:ext uri="{BB962C8B-B14F-4D97-AF65-F5344CB8AC3E}">
        <p14:creationId xmlns:p14="http://schemas.microsoft.com/office/powerpoint/2010/main" val="4264216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56E2-84DA-4C0F-BDA5-CA5BFFE7332C}"/>
              </a:ext>
            </a:extLst>
          </p:cNvPr>
          <p:cNvSpPr>
            <a:spLocks noGrp="1"/>
          </p:cNvSpPr>
          <p:nvPr>
            <p:ph type="title"/>
          </p:nvPr>
        </p:nvSpPr>
        <p:spPr/>
        <p:txBody>
          <a:bodyPr>
            <a:normAutofit/>
          </a:bodyPr>
          <a:lstStyle/>
          <a:p>
            <a:r>
              <a:rPr lang="en-US" dirty="0" smtClean="0">
                <a:cs typeface="Times New Roman" panose="02020603050405020304" pitchFamily="18" charset="0"/>
              </a:rPr>
              <a:t>ADVANTAGES OF SOURCE REDUCTION</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BE98CAE4-93A2-424B-9756-07F3F4095036}"/>
              </a:ext>
            </a:extLst>
          </p:cNvPr>
          <p:cNvSpPr>
            <a:spLocks noGrp="1"/>
          </p:cNvSpPr>
          <p:nvPr>
            <p:ph idx="1"/>
          </p:nvPr>
        </p:nvSpPr>
        <p:spPr/>
        <p:txBody>
          <a:bodyPr/>
          <a:lstStyle/>
          <a:p>
            <a:pPr algn="just"/>
            <a:r>
              <a:rPr lang="en-US" dirty="0">
                <a:latin typeface="Bahnschrift SemiBold Condensed" pitchFamily="34" charset="0"/>
              </a:rPr>
              <a:t>Reduction in extent of environmental impacts</a:t>
            </a:r>
          </a:p>
          <a:p>
            <a:pPr algn="just"/>
            <a:r>
              <a:rPr lang="en-US" dirty="0">
                <a:latin typeface="Bahnschrift SemiBold Condensed" pitchFamily="34" charset="0"/>
              </a:rPr>
              <a:t>Reduction in resource consumption and generation of pollution </a:t>
            </a:r>
          </a:p>
          <a:p>
            <a:pPr algn="just"/>
            <a:r>
              <a:rPr lang="en-US" dirty="0">
                <a:latin typeface="Bahnschrift SemiBold Condensed" pitchFamily="34" charset="0"/>
              </a:rPr>
              <a:t>It includes producer, consumer, prudent and efficient activities</a:t>
            </a:r>
            <a:endParaRPr lang="en-IN" dirty="0">
              <a:latin typeface="Bahnschrift SemiBold Condensed" pitchFamily="34" charset="0"/>
            </a:endParaRPr>
          </a:p>
        </p:txBody>
      </p:sp>
    </p:spTree>
    <p:extLst>
      <p:ext uri="{BB962C8B-B14F-4D97-AF65-F5344CB8AC3E}">
        <p14:creationId xmlns:p14="http://schemas.microsoft.com/office/powerpoint/2010/main" val="358750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C8D6-20F2-407E-9906-289BCB68C59B}"/>
              </a:ext>
            </a:extLst>
          </p:cNvPr>
          <p:cNvSpPr>
            <a:spLocks noGrp="1"/>
          </p:cNvSpPr>
          <p:nvPr>
            <p:ph type="title"/>
          </p:nvPr>
        </p:nvSpPr>
        <p:spPr>
          <a:xfrm>
            <a:off x="457200" y="260648"/>
            <a:ext cx="8229600" cy="1143000"/>
          </a:xfrm>
        </p:spPr>
        <p:txBody>
          <a:bodyPr/>
          <a:lstStyle/>
          <a:p>
            <a:r>
              <a:rPr lang="en-IN" dirty="0" smtClean="0">
                <a:cs typeface="Times New Roman" panose="02020603050405020304" pitchFamily="18" charset="0"/>
              </a:rPr>
              <a:t>IMPLEMENTATION</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2017EE2B-6FED-423E-B4B2-BFBFCAC64314}"/>
              </a:ext>
            </a:extLst>
          </p:cNvPr>
          <p:cNvSpPr>
            <a:spLocks noGrp="1"/>
          </p:cNvSpPr>
          <p:nvPr>
            <p:ph idx="1"/>
          </p:nvPr>
        </p:nvSpPr>
        <p:spPr/>
        <p:txBody>
          <a:bodyPr/>
          <a:lstStyle/>
          <a:p>
            <a:r>
              <a:rPr lang="en-IN" dirty="0">
                <a:latin typeface="Bahnschrift SemiBold Condensed" pitchFamily="34" charset="0"/>
              </a:rPr>
              <a:t>Education and research</a:t>
            </a:r>
          </a:p>
          <a:p>
            <a:r>
              <a:rPr lang="en-IN" dirty="0">
                <a:latin typeface="Bahnschrift SemiBold Condensed" pitchFamily="34" charset="0"/>
              </a:rPr>
              <a:t>Financial incentives and disincentives</a:t>
            </a:r>
          </a:p>
          <a:p>
            <a:r>
              <a:rPr lang="en-IN" dirty="0">
                <a:latin typeface="Bahnschrift SemiBold Condensed" pitchFamily="34" charset="0"/>
              </a:rPr>
              <a:t>Regulation</a:t>
            </a:r>
          </a:p>
        </p:txBody>
      </p:sp>
    </p:spTree>
    <p:extLst>
      <p:ext uri="{BB962C8B-B14F-4D97-AF65-F5344CB8AC3E}">
        <p14:creationId xmlns:p14="http://schemas.microsoft.com/office/powerpoint/2010/main" val="3949281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4374-3BA5-4AAC-859E-08BF40C66ADC}"/>
              </a:ext>
            </a:extLst>
          </p:cNvPr>
          <p:cNvSpPr>
            <a:spLocks noGrp="1"/>
          </p:cNvSpPr>
          <p:nvPr>
            <p:ph type="title"/>
          </p:nvPr>
        </p:nvSpPr>
        <p:spPr/>
        <p:txBody>
          <a:bodyPr/>
          <a:lstStyle/>
          <a:p>
            <a:r>
              <a:rPr lang="en-IN" dirty="0" smtClean="0">
                <a:cs typeface="Times New Roman" panose="02020603050405020304" pitchFamily="18" charset="0"/>
              </a:rPr>
              <a:t>IMPLEMENTATION</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3FA2F3E9-D618-4DDF-B104-5CF4EDFB3EF5}"/>
              </a:ext>
            </a:extLst>
          </p:cNvPr>
          <p:cNvSpPr>
            <a:spLocks noGrp="1"/>
          </p:cNvSpPr>
          <p:nvPr>
            <p:ph idx="1"/>
          </p:nvPr>
        </p:nvSpPr>
        <p:spPr>
          <a:xfrm>
            <a:off x="285720" y="1214422"/>
            <a:ext cx="8401080" cy="4911741"/>
          </a:xfrm>
        </p:spPr>
        <p:txBody>
          <a:bodyPr>
            <a:normAutofit lnSpcReduction="10000"/>
          </a:bodyPr>
          <a:lstStyle/>
          <a:p>
            <a:pPr algn="just"/>
            <a:r>
              <a:rPr lang="en-US" dirty="0">
                <a:solidFill>
                  <a:srgbClr val="FF0000"/>
                </a:solidFill>
                <a:latin typeface="Bahnschrift SemiBold Condensed" pitchFamily="34" charset="0"/>
              </a:rPr>
              <a:t>Education and research: </a:t>
            </a:r>
            <a:r>
              <a:rPr lang="en-US" dirty="0">
                <a:latin typeface="Bahnschrift SemiBold Condensed" pitchFamily="34" charset="0"/>
              </a:rPr>
              <a:t>Consumers, businesses, industries, schools, etc., can implement education and research activities to address the need for source reduction, its consequences, available choices, benefits and costs. </a:t>
            </a:r>
          </a:p>
          <a:p>
            <a:pPr algn="just"/>
            <a:r>
              <a:rPr lang="en-US" dirty="0">
                <a:latin typeface="Bahnschrift SemiBold Condensed" pitchFamily="34" charset="0"/>
              </a:rPr>
              <a:t>Essentially, the aim of such education and research activities is to provide and develop information about source reduction goals, needs and methods and to elicit voluntary efforts from the public and private sectors to help bring about some specific changes</a:t>
            </a:r>
            <a:endParaRPr lang="en-IN" dirty="0">
              <a:latin typeface="Bahnschrift SemiBold Condensed" pitchFamily="34" charset="0"/>
            </a:endParaRPr>
          </a:p>
        </p:txBody>
      </p:sp>
    </p:spTree>
    <p:extLst>
      <p:ext uri="{BB962C8B-B14F-4D97-AF65-F5344CB8AC3E}">
        <p14:creationId xmlns:p14="http://schemas.microsoft.com/office/powerpoint/2010/main" val="1984128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4374-3BA5-4AAC-859E-08BF40C66ADC}"/>
              </a:ext>
            </a:extLst>
          </p:cNvPr>
          <p:cNvSpPr>
            <a:spLocks noGrp="1"/>
          </p:cNvSpPr>
          <p:nvPr>
            <p:ph type="title"/>
          </p:nvPr>
        </p:nvSpPr>
        <p:spPr/>
        <p:txBody>
          <a:bodyPr/>
          <a:lstStyle/>
          <a:p>
            <a:r>
              <a:rPr lang="en-US" dirty="0" smtClean="0">
                <a:cs typeface="Times New Roman" panose="02020603050405020304" pitchFamily="18" charset="0"/>
              </a:rPr>
              <a:t>EDUCATION AND RESEARCH</a:t>
            </a:r>
            <a:endParaRPr lang="en-IN" dirty="0">
              <a:cs typeface="Times New Roman" panose="02020603050405020304" pitchFamily="18" charset="0"/>
            </a:endParaRPr>
          </a:p>
        </p:txBody>
      </p:sp>
      <p:grpSp>
        <p:nvGrpSpPr>
          <p:cNvPr id="4" name="Group 3"/>
          <p:cNvGrpSpPr/>
          <p:nvPr/>
        </p:nvGrpSpPr>
        <p:grpSpPr>
          <a:xfrm>
            <a:off x="285720" y="1250875"/>
            <a:ext cx="8579843" cy="5607125"/>
            <a:chOff x="266909" y="1657465"/>
            <a:chExt cx="8579843" cy="5607125"/>
          </a:xfrm>
        </p:grpSpPr>
        <p:grpSp>
          <p:nvGrpSpPr>
            <p:cNvPr id="5" name="Group 57"/>
            <p:cNvGrpSpPr/>
            <p:nvPr/>
          </p:nvGrpSpPr>
          <p:grpSpPr>
            <a:xfrm>
              <a:off x="2357422" y="3286124"/>
              <a:ext cx="4596230" cy="3978466"/>
              <a:chOff x="5648306" y="2232044"/>
              <a:chExt cx="13676266" cy="11838085"/>
            </a:xfrm>
          </p:grpSpPr>
          <p:sp>
            <p:nvSpPr>
              <p:cNvPr id="14" name="Freeform 6"/>
              <p:cNvSpPr/>
              <p:nvPr/>
            </p:nvSpPr>
            <p:spPr bwMode="auto">
              <a:xfrm>
                <a:off x="6045180" y="2295545"/>
                <a:ext cx="12504696" cy="11774584"/>
              </a:xfrm>
              <a:custGeom>
                <a:avLst/>
                <a:gdLst>
                  <a:gd name="T0" fmla="*/ 1386 w 1390"/>
                  <a:gd name="T1" fmla="*/ 632 h 1308"/>
                  <a:gd name="T2" fmla="*/ 1389 w 1390"/>
                  <a:gd name="T3" fmla="*/ 701 h 1308"/>
                  <a:gd name="T4" fmla="*/ 1389 w 1390"/>
                  <a:gd name="T5" fmla="*/ 712 h 1308"/>
                  <a:gd name="T6" fmla="*/ 1386 w 1390"/>
                  <a:gd name="T7" fmla="*/ 737 h 1308"/>
                  <a:gd name="T8" fmla="*/ 1301 w 1390"/>
                  <a:gd name="T9" fmla="*/ 889 h 1308"/>
                  <a:gd name="T10" fmla="*/ 1180 w 1390"/>
                  <a:gd name="T11" fmla="*/ 1035 h 1308"/>
                  <a:gd name="T12" fmla="*/ 1063 w 1390"/>
                  <a:gd name="T13" fmla="*/ 1162 h 1308"/>
                  <a:gd name="T14" fmla="*/ 932 w 1390"/>
                  <a:gd name="T15" fmla="*/ 1307 h 1308"/>
                  <a:gd name="T16" fmla="*/ 929 w 1390"/>
                  <a:gd name="T17" fmla="*/ 1264 h 1308"/>
                  <a:gd name="T18" fmla="*/ 0 w 1390"/>
                  <a:gd name="T19" fmla="*/ 1281 h 1308"/>
                  <a:gd name="T20" fmla="*/ 0 w 1390"/>
                  <a:gd name="T21" fmla="*/ 1250 h 1308"/>
                  <a:gd name="T22" fmla="*/ 6 w 1390"/>
                  <a:gd name="T23" fmla="*/ 1247 h 1308"/>
                  <a:gd name="T24" fmla="*/ 417 w 1390"/>
                  <a:gd name="T25" fmla="*/ 984 h 1308"/>
                  <a:gd name="T26" fmla="*/ 767 w 1390"/>
                  <a:gd name="T27" fmla="*/ 755 h 1308"/>
                  <a:gd name="T28" fmla="*/ 874 w 1390"/>
                  <a:gd name="T29" fmla="*/ 667 h 1308"/>
                  <a:gd name="T30" fmla="*/ 886 w 1390"/>
                  <a:gd name="T31" fmla="*/ 620 h 1308"/>
                  <a:gd name="T32" fmla="*/ 885 w 1390"/>
                  <a:gd name="T33" fmla="*/ 555 h 1308"/>
                  <a:gd name="T34" fmla="*/ 810 w 1390"/>
                  <a:gd name="T35" fmla="*/ 482 h 1308"/>
                  <a:gd name="T36" fmla="*/ 679 w 1390"/>
                  <a:gd name="T37" fmla="*/ 425 h 1308"/>
                  <a:gd name="T38" fmla="*/ 416 w 1390"/>
                  <a:gd name="T39" fmla="*/ 359 h 1308"/>
                  <a:gd name="T40" fmla="*/ 250 w 1390"/>
                  <a:gd name="T41" fmla="*/ 329 h 1308"/>
                  <a:gd name="T42" fmla="*/ 128 w 1390"/>
                  <a:gd name="T43" fmla="*/ 296 h 1308"/>
                  <a:gd name="T44" fmla="*/ 74 w 1390"/>
                  <a:gd name="T45" fmla="*/ 265 h 1308"/>
                  <a:gd name="T46" fmla="*/ 59 w 1390"/>
                  <a:gd name="T47" fmla="*/ 233 h 1308"/>
                  <a:gd name="T48" fmla="*/ 59 w 1390"/>
                  <a:gd name="T49" fmla="*/ 203 h 1308"/>
                  <a:gd name="T50" fmla="*/ 69 w 1390"/>
                  <a:gd name="T51" fmla="*/ 180 h 1308"/>
                  <a:gd name="T52" fmla="*/ 98 w 1390"/>
                  <a:gd name="T53" fmla="*/ 160 h 1308"/>
                  <a:gd name="T54" fmla="*/ 160 w 1390"/>
                  <a:gd name="T55" fmla="*/ 137 h 1308"/>
                  <a:gd name="T56" fmla="*/ 354 w 1390"/>
                  <a:gd name="T57" fmla="*/ 99 h 1308"/>
                  <a:gd name="T58" fmla="*/ 378 w 1390"/>
                  <a:gd name="T59" fmla="*/ 95 h 1308"/>
                  <a:gd name="T60" fmla="*/ 299 w 1390"/>
                  <a:gd name="T61" fmla="*/ 87 h 1308"/>
                  <a:gd name="T62" fmla="*/ 187 w 1390"/>
                  <a:gd name="T63" fmla="*/ 75 h 1308"/>
                  <a:gd name="T64" fmla="*/ 160 w 1390"/>
                  <a:gd name="T65" fmla="*/ 68 h 1308"/>
                  <a:gd name="T66" fmla="*/ 155 w 1390"/>
                  <a:gd name="T67" fmla="*/ 62 h 1308"/>
                  <a:gd name="T68" fmla="*/ 155 w 1390"/>
                  <a:gd name="T69" fmla="*/ 31 h 1308"/>
                  <a:gd name="T70" fmla="*/ 161 w 1390"/>
                  <a:gd name="T71" fmla="*/ 17 h 1308"/>
                  <a:gd name="T72" fmla="*/ 188 w 1390"/>
                  <a:gd name="T73" fmla="*/ 21 h 1308"/>
                  <a:gd name="T74" fmla="*/ 322 w 1390"/>
                  <a:gd name="T75" fmla="*/ 1 h 1308"/>
                  <a:gd name="T76" fmla="*/ 330 w 1390"/>
                  <a:gd name="T77" fmla="*/ 0 h 1308"/>
                  <a:gd name="T78" fmla="*/ 331 w 1390"/>
                  <a:gd name="T79" fmla="*/ 0 h 1308"/>
                  <a:gd name="T80" fmla="*/ 332 w 1390"/>
                  <a:gd name="T81" fmla="*/ 22 h 1308"/>
                  <a:gd name="T82" fmla="*/ 332 w 1390"/>
                  <a:gd name="T83" fmla="*/ 37 h 1308"/>
                  <a:gd name="T84" fmla="*/ 365 w 1390"/>
                  <a:gd name="T85" fmla="*/ 39 h 1308"/>
                  <a:gd name="T86" fmla="*/ 503 w 1390"/>
                  <a:gd name="T87" fmla="*/ 49 h 1308"/>
                  <a:gd name="T88" fmla="*/ 610 w 1390"/>
                  <a:gd name="T89" fmla="*/ 62 h 1308"/>
                  <a:gd name="T90" fmla="*/ 637 w 1390"/>
                  <a:gd name="T91" fmla="*/ 70 h 1308"/>
                  <a:gd name="T92" fmla="*/ 644 w 1390"/>
                  <a:gd name="T93" fmla="*/ 79 h 1308"/>
                  <a:gd name="T94" fmla="*/ 644 w 1390"/>
                  <a:gd name="T95" fmla="*/ 107 h 1308"/>
                  <a:gd name="T96" fmla="*/ 635 w 1390"/>
                  <a:gd name="T97" fmla="*/ 121 h 1308"/>
                  <a:gd name="T98" fmla="*/ 597 w 1390"/>
                  <a:gd name="T99" fmla="*/ 134 h 1308"/>
                  <a:gd name="T100" fmla="*/ 450 w 1390"/>
                  <a:gd name="T101" fmla="*/ 167 h 1308"/>
                  <a:gd name="T102" fmla="*/ 353 w 1390"/>
                  <a:gd name="T103" fmla="*/ 195 h 1308"/>
                  <a:gd name="T104" fmla="*/ 336 w 1390"/>
                  <a:gd name="T105" fmla="*/ 203 h 1308"/>
                  <a:gd name="T106" fmla="*/ 336 w 1390"/>
                  <a:gd name="T107" fmla="*/ 204 h 1308"/>
                  <a:gd name="T108" fmla="*/ 369 w 1390"/>
                  <a:gd name="T109" fmla="*/ 213 h 1308"/>
                  <a:gd name="T110" fmla="*/ 512 w 1390"/>
                  <a:gd name="T111" fmla="*/ 237 h 1308"/>
                  <a:gd name="T112" fmla="*/ 667 w 1390"/>
                  <a:gd name="T113" fmla="*/ 259 h 1308"/>
                  <a:gd name="T114" fmla="*/ 827 w 1390"/>
                  <a:gd name="T115" fmla="*/ 291 h 1308"/>
                  <a:gd name="T116" fmla="*/ 1022 w 1390"/>
                  <a:gd name="T117" fmla="*/ 335 h 1308"/>
                  <a:gd name="T118" fmla="*/ 1184 w 1390"/>
                  <a:gd name="T119" fmla="*/ 397 h 1308"/>
                  <a:gd name="T120" fmla="*/ 1316 w 1390"/>
                  <a:gd name="T121" fmla="*/ 499 h 1308"/>
                  <a:gd name="T122" fmla="*/ 1373 w 1390"/>
                  <a:gd name="T123" fmla="*/ 611 h 1308"/>
                  <a:gd name="T124" fmla="*/ 1386 w 1390"/>
                  <a:gd name="T125" fmla="*/ 63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0" h="1308">
                    <a:moveTo>
                      <a:pt x="1386" y="632"/>
                    </a:moveTo>
                    <a:cubicBezTo>
                      <a:pt x="1390" y="655"/>
                      <a:pt x="1389" y="678"/>
                      <a:pt x="1389" y="701"/>
                    </a:cubicBezTo>
                    <a:cubicBezTo>
                      <a:pt x="1389" y="702"/>
                      <a:pt x="1389" y="711"/>
                      <a:pt x="1389" y="712"/>
                    </a:cubicBezTo>
                    <a:cubicBezTo>
                      <a:pt x="1388" y="723"/>
                      <a:pt x="1389" y="727"/>
                      <a:pt x="1386" y="737"/>
                    </a:cubicBezTo>
                    <a:cubicBezTo>
                      <a:pt x="1375" y="783"/>
                      <a:pt x="1346" y="839"/>
                      <a:pt x="1301" y="889"/>
                    </a:cubicBezTo>
                    <a:cubicBezTo>
                      <a:pt x="1255" y="950"/>
                      <a:pt x="1228" y="984"/>
                      <a:pt x="1180" y="1035"/>
                    </a:cubicBezTo>
                    <a:cubicBezTo>
                      <a:pt x="1141" y="1076"/>
                      <a:pt x="1102" y="1122"/>
                      <a:pt x="1063" y="1162"/>
                    </a:cubicBezTo>
                    <a:cubicBezTo>
                      <a:pt x="1021" y="1206"/>
                      <a:pt x="974" y="1263"/>
                      <a:pt x="932" y="1307"/>
                    </a:cubicBezTo>
                    <a:cubicBezTo>
                      <a:pt x="931" y="1308"/>
                      <a:pt x="930" y="1263"/>
                      <a:pt x="929" y="1264"/>
                    </a:cubicBezTo>
                    <a:cubicBezTo>
                      <a:pt x="605" y="1264"/>
                      <a:pt x="325" y="1281"/>
                      <a:pt x="0" y="1281"/>
                    </a:cubicBezTo>
                    <a:cubicBezTo>
                      <a:pt x="0" y="1268"/>
                      <a:pt x="0" y="1263"/>
                      <a:pt x="0" y="1250"/>
                    </a:cubicBezTo>
                    <a:cubicBezTo>
                      <a:pt x="2" y="1249"/>
                      <a:pt x="4" y="1248"/>
                      <a:pt x="6" y="1247"/>
                    </a:cubicBezTo>
                    <a:cubicBezTo>
                      <a:pt x="143" y="1159"/>
                      <a:pt x="280" y="1072"/>
                      <a:pt x="417" y="984"/>
                    </a:cubicBezTo>
                    <a:cubicBezTo>
                      <a:pt x="534" y="909"/>
                      <a:pt x="652" y="834"/>
                      <a:pt x="767" y="755"/>
                    </a:cubicBezTo>
                    <a:cubicBezTo>
                      <a:pt x="809" y="726"/>
                      <a:pt x="835" y="700"/>
                      <a:pt x="874" y="667"/>
                    </a:cubicBezTo>
                    <a:cubicBezTo>
                      <a:pt x="892" y="651"/>
                      <a:pt x="874" y="640"/>
                      <a:pt x="886" y="620"/>
                    </a:cubicBezTo>
                    <a:cubicBezTo>
                      <a:pt x="896" y="603"/>
                      <a:pt x="895" y="571"/>
                      <a:pt x="885" y="555"/>
                    </a:cubicBezTo>
                    <a:cubicBezTo>
                      <a:pt x="863" y="523"/>
                      <a:pt x="843" y="502"/>
                      <a:pt x="810" y="482"/>
                    </a:cubicBezTo>
                    <a:cubicBezTo>
                      <a:pt x="769" y="458"/>
                      <a:pt x="724" y="440"/>
                      <a:pt x="679" y="425"/>
                    </a:cubicBezTo>
                    <a:cubicBezTo>
                      <a:pt x="593" y="396"/>
                      <a:pt x="505" y="376"/>
                      <a:pt x="416" y="359"/>
                    </a:cubicBezTo>
                    <a:cubicBezTo>
                      <a:pt x="361" y="349"/>
                      <a:pt x="305" y="340"/>
                      <a:pt x="250" y="329"/>
                    </a:cubicBezTo>
                    <a:cubicBezTo>
                      <a:pt x="209" y="322"/>
                      <a:pt x="168" y="311"/>
                      <a:pt x="128" y="296"/>
                    </a:cubicBezTo>
                    <a:cubicBezTo>
                      <a:pt x="109" y="288"/>
                      <a:pt x="90" y="280"/>
                      <a:pt x="74" y="265"/>
                    </a:cubicBezTo>
                    <a:cubicBezTo>
                      <a:pt x="64" y="257"/>
                      <a:pt x="58" y="247"/>
                      <a:pt x="59" y="233"/>
                    </a:cubicBezTo>
                    <a:cubicBezTo>
                      <a:pt x="60" y="223"/>
                      <a:pt x="59" y="213"/>
                      <a:pt x="59" y="203"/>
                    </a:cubicBezTo>
                    <a:cubicBezTo>
                      <a:pt x="59" y="194"/>
                      <a:pt x="62" y="186"/>
                      <a:pt x="69" y="180"/>
                    </a:cubicBezTo>
                    <a:cubicBezTo>
                      <a:pt x="78" y="173"/>
                      <a:pt x="88" y="166"/>
                      <a:pt x="98" y="160"/>
                    </a:cubicBezTo>
                    <a:cubicBezTo>
                      <a:pt x="117" y="149"/>
                      <a:pt x="138" y="142"/>
                      <a:pt x="160" y="137"/>
                    </a:cubicBezTo>
                    <a:cubicBezTo>
                      <a:pt x="223" y="119"/>
                      <a:pt x="288" y="109"/>
                      <a:pt x="354" y="99"/>
                    </a:cubicBezTo>
                    <a:cubicBezTo>
                      <a:pt x="362" y="98"/>
                      <a:pt x="370" y="97"/>
                      <a:pt x="378" y="95"/>
                    </a:cubicBezTo>
                    <a:cubicBezTo>
                      <a:pt x="352" y="92"/>
                      <a:pt x="326" y="89"/>
                      <a:pt x="299" y="87"/>
                    </a:cubicBezTo>
                    <a:cubicBezTo>
                      <a:pt x="262" y="83"/>
                      <a:pt x="224" y="79"/>
                      <a:pt x="187" y="75"/>
                    </a:cubicBezTo>
                    <a:cubicBezTo>
                      <a:pt x="178" y="74"/>
                      <a:pt x="169" y="71"/>
                      <a:pt x="160" y="68"/>
                    </a:cubicBezTo>
                    <a:cubicBezTo>
                      <a:pt x="156" y="68"/>
                      <a:pt x="155" y="65"/>
                      <a:pt x="155" y="62"/>
                    </a:cubicBezTo>
                    <a:cubicBezTo>
                      <a:pt x="155" y="52"/>
                      <a:pt x="155" y="41"/>
                      <a:pt x="155" y="31"/>
                    </a:cubicBezTo>
                    <a:cubicBezTo>
                      <a:pt x="155" y="21"/>
                      <a:pt x="153" y="19"/>
                      <a:pt x="161" y="17"/>
                    </a:cubicBezTo>
                    <a:cubicBezTo>
                      <a:pt x="170" y="15"/>
                      <a:pt x="179" y="21"/>
                      <a:pt x="188" y="21"/>
                    </a:cubicBezTo>
                    <a:cubicBezTo>
                      <a:pt x="232" y="17"/>
                      <a:pt x="277" y="5"/>
                      <a:pt x="322" y="1"/>
                    </a:cubicBezTo>
                    <a:cubicBezTo>
                      <a:pt x="325" y="1"/>
                      <a:pt x="327" y="0"/>
                      <a:pt x="330" y="0"/>
                    </a:cubicBezTo>
                    <a:cubicBezTo>
                      <a:pt x="331" y="0"/>
                      <a:pt x="331" y="0"/>
                      <a:pt x="331" y="0"/>
                    </a:cubicBezTo>
                    <a:cubicBezTo>
                      <a:pt x="331" y="5"/>
                      <a:pt x="331" y="17"/>
                      <a:pt x="332" y="22"/>
                    </a:cubicBezTo>
                    <a:cubicBezTo>
                      <a:pt x="332" y="27"/>
                      <a:pt x="332" y="32"/>
                      <a:pt x="332" y="37"/>
                    </a:cubicBezTo>
                    <a:cubicBezTo>
                      <a:pt x="343" y="37"/>
                      <a:pt x="354" y="38"/>
                      <a:pt x="365" y="39"/>
                    </a:cubicBezTo>
                    <a:cubicBezTo>
                      <a:pt x="411" y="42"/>
                      <a:pt x="457" y="45"/>
                      <a:pt x="503" y="49"/>
                    </a:cubicBezTo>
                    <a:cubicBezTo>
                      <a:pt x="538" y="53"/>
                      <a:pt x="574" y="57"/>
                      <a:pt x="610" y="62"/>
                    </a:cubicBezTo>
                    <a:cubicBezTo>
                      <a:pt x="619" y="63"/>
                      <a:pt x="628" y="67"/>
                      <a:pt x="637" y="70"/>
                    </a:cubicBezTo>
                    <a:cubicBezTo>
                      <a:pt x="642" y="71"/>
                      <a:pt x="644" y="74"/>
                      <a:pt x="644" y="79"/>
                    </a:cubicBezTo>
                    <a:cubicBezTo>
                      <a:pt x="643" y="89"/>
                      <a:pt x="643" y="98"/>
                      <a:pt x="644" y="107"/>
                    </a:cubicBezTo>
                    <a:cubicBezTo>
                      <a:pt x="644" y="114"/>
                      <a:pt x="642" y="119"/>
                      <a:pt x="635" y="121"/>
                    </a:cubicBezTo>
                    <a:cubicBezTo>
                      <a:pt x="623" y="125"/>
                      <a:pt x="610" y="130"/>
                      <a:pt x="597" y="134"/>
                    </a:cubicBezTo>
                    <a:cubicBezTo>
                      <a:pt x="548" y="145"/>
                      <a:pt x="499" y="156"/>
                      <a:pt x="450" y="167"/>
                    </a:cubicBezTo>
                    <a:cubicBezTo>
                      <a:pt x="417" y="175"/>
                      <a:pt x="384" y="183"/>
                      <a:pt x="353" y="195"/>
                    </a:cubicBezTo>
                    <a:cubicBezTo>
                      <a:pt x="347" y="198"/>
                      <a:pt x="341" y="200"/>
                      <a:pt x="336" y="203"/>
                    </a:cubicBezTo>
                    <a:cubicBezTo>
                      <a:pt x="336" y="203"/>
                      <a:pt x="336" y="204"/>
                      <a:pt x="336" y="204"/>
                    </a:cubicBezTo>
                    <a:cubicBezTo>
                      <a:pt x="347" y="207"/>
                      <a:pt x="358" y="211"/>
                      <a:pt x="369" y="213"/>
                    </a:cubicBezTo>
                    <a:cubicBezTo>
                      <a:pt x="416" y="224"/>
                      <a:pt x="464" y="230"/>
                      <a:pt x="512" y="237"/>
                    </a:cubicBezTo>
                    <a:cubicBezTo>
                      <a:pt x="563" y="245"/>
                      <a:pt x="615" y="251"/>
                      <a:pt x="667" y="259"/>
                    </a:cubicBezTo>
                    <a:cubicBezTo>
                      <a:pt x="726" y="268"/>
                      <a:pt x="769" y="281"/>
                      <a:pt x="827" y="291"/>
                    </a:cubicBezTo>
                    <a:cubicBezTo>
                      <a:pt x="893" y="303"/>
                      <a:pt x="958" y="317"/>
                      <a:pt x="1022" y="335"/>
                    </a:cubicBezTo>
                    <a:cubicBezTo>
                      <a:pt x="1078" y="351"/>
                      <a:pt x="1133" y="370"/>
                      <a:pt x="1184" y="397"/>
                    </a:cubicBezTo>
                    <a:cubicBezTo>
                      <a:pt x="1234" y="424"/>
                      <a:pt x="1279" y="456"/>
                      <a:pt x="1316" y="499"/>
                    </a:cubicBezTo>
                    <a:cubicBezTo>
                      <a:pt x="1345" y="531"/>
                      <a:pt x="1365" y="568"/>
                      <a:pt x="1373" y="611"/>
                    </a:cubicBezTo>
                    <a:cubicBezTo>
                      <a:pt x="1375" y="618"/>
                      <a:pt x="1385" y="625"/>
                      <a:pt x="1386" y="63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5" name="Freeform 7"/>
              <p:cNvSpPr/>
              <p:nvPr/>
            </p:nvSpPr>
            <p:spPr bwMode="auto">
              <a:xfrm>
                <a:off x="5648306" y="2232044"/>
                <a:ext cx="13676266" cy="11522171"/>
              </a:xfrm>
              <a:custGeom>
                <a:avLst/>
                <a:gdLst>
                  <a:gd name="T0" fmla="*/ 1392 w 1520"/>
                  <a:gd name="T1" fmla="*/ 801 h 1280"/>
                  <a:gd name="T2" fmla="*/ 1005 w 1520"/>
                  <a:gd name="T3" fmla="*/ 1245 h 1280"/>
                  <a:gd name="T4" fmla="*/ 972 w 1520"/>
                  <a:gd name="T5" fmla="*/ 1280 h 1280"/>
                  <a:gd name="T6" fmla="*/ 0 w 1520"/>
                  <a:gd name="T7" fmla="*/ 1280 h 1280"/>
                  <a:gd name="T8" fmla="*/ 228 w 1520"/>
                  <a:gd name="T9" fmla="*/ 1127 h 1280"/>
                  <a:gd name="T10" fmla="*/ 936 w 1520"/>
                  <a:gd name="T11" fmla="*/ 537 h 1280"/>
                  <a:gd name="T12" fmla="*/ 354 w 1520"/>
                  <a:gd name="T13" fmla="*/ 310 h 1280"/>
                  <a:gd name="T14" fmla="*/ 114 w 1520"/>
                  <a:gd name="T15" fmla="*/ 179 h 1280"/>
                  <a:gd name="T16" fmla="*/ 334 w 1520"/>
                  <a:gd name="T17" fmla="*/ 105 h 1280"/>
                  <a:gd name="T18" fmla="*/ 502 w 1520"/>
                  <a:gd name="T19" fmla="*/ 63 h 1280"/>
                  <a:gd name="T20" fmla="*/ 209 w 1520"/>
                  <a:gd name="T21" fmla="*/ 26 h 1280"/>
                  <a:gd name="T22" fmla="*/ 367 w 1520"/>
                  <a:gd name="T23" fmla="*/ 0 h 1280"/>
                  <a:gd name="T24" fmla="*/ 375 w 1520"/>
                  <a:gd name="T25" fmla="*/ 0 h 1280"/>
                  <a:gd name="T26" fmla="*/ 375 w 1520"/>
                  <a:gd name="T27" fmla="*/ 4 h 1280"/>
                  <a:gd name="T28" fmla="*/ 326 w 1520"/>
                  <a:gd name="T29" fmla="*/ 23 h 1280"/>
                  <a:gd name="T30" fmla="*/ 686 w 1520"/>
                  <a:gd name="T31" fmla="*/ 73 h 1280"/>
                  <a:gd name="T32" fmla="*/ 364 w 1520"/>
                  <a:gd name="T33" fmla="*/ 195 h 1280"/>
                  <a:gd name="T34" fmla="*/ 1272 w 1520"/>
                  <a:gd name="T35" fmla="*/ 421 h 1280"/>
                  <a:gd name="T36" fmla="*/ 1392 w 1520"/>
                  <a:gd name="T37" fmla="*/ 80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0" h="1280">
                    <a:moveTo>
                      <a:pt x="1392" y="801"/>
                    </a:moveTo>
                    <a:cubicBezTo>
                      <a:pt x="1367" y="849"/>
                      <a:pt x="1217" y="1011"/>
                      <a:pt x="1005" y="1245"/>
                    </a:cubicBezTo>
                    <a:cubicBezTo>
                      <a:pt x="972" y="1280"/>
                      <a:pt x="972" y="1280"/>
                      <a:pt x="972" y="1280"/>
                    </a:cubicBezTo>
                    <a:cubicBezTo>
                      <a:pt x="0" y="1280"/>
                      <a:pt x="0" y="1280"/>
                      <a:pt x="0" y="1280"/>
                    </a:cubicBezTo>
                    <a:cubicBezTo>
                      <a:pt x="76" y="1229"/>
                      <a:pt x="152" y="1178"/>
                      <a:pt x="228" y="1127"/>
                    </a:cubicBezTo>
                    <a:cubicBezTo>
                      <a:pt x="891" y="682"/>
                      <a:pt x="990" y="620"/>
                      <a:pt x="936" y="537"/>
                    </a:cubicBezTo>
                    <a:cubicBezTo>
                      <a:pt x="889" y="465"/>
                      <a:pt x="783" y="384"/>
                      <a:pt x="354" y="310"/>
                    </a:cubicBezTo>
                    <a:cubicBezTo>
                      <a:pt x="36" y="254"/>
                      <a:pt x="109" y="183"/>
                      <a:pt x="114" y="179"/>
                    </a:cubicBezTo>
                    <a:cubicBezTo>
                      <a:pt x="148" y="143"/>
                      <a:pt x="235" y="123"/>
                      <a:pt x="334" y="105"/>
                    </a:cubicBezTo>
                    <a:cubicBezTo>
                      <a:pt x="402" y="93"/>
                      <a:pt x="541" y="77"/>
                      <a:pt x="502" y="63"/>
                    </a:cubicBezTo>
                    <a:cubicBezTo>
                      <a:pt x="459" y="49"/>
                      <a:pt x="239" y="37"/>
                      <a:pt x="209" y="26"/>
                    </a:cubicBezTo>
                    <a:cubicBezTo>
                      <a:pt x="177" y="14"/>
                      <a:pt x="224" y="13"/>
                      <a:pt x="367" y="0"/>
                    </a:cubicBezTo>
                    <a:cubicBezTo>
                      <a:pt x="370" y="0"/>
                      <a:pt x="373" y="0"/>
                      <a:pt x="375" y="0"/>
                    </a:cubicBezTo>
                    <a:cubicBezTo>
                      <a:pt x="375" y="4"/>
                      <a:pt x="375" y="4"/>
                      <a:pt x="375" y="4"/>
                    </a:cubicBezTo>
                    <a:cubicBezTo>
                      <a:pt x="338" y="9"/>
                      <a:pt x="308" y="16"/>
                      <a:pt x="326" y="23"/>
                    </a:cubicBezTo>
                    <a:cubicBezTo>
                      <a:pt x="353" y="33"/>
                      <a:pt x="710" y="43"/>
                      <a:pt x="686" y="73"/>
                    </a:cubicBezTo>
                    <a:cubicBezTo>
                      <a:pt x="663" y="103"/>
                      <a:pt x="323" y="142"/>
                      <a:pt x="364" y="195"/>
                    </a:cubicBezTo>
                    <a:cubicBezTo>
                      <a:pt x="405" y="248"/>
                      <a:pt x="1024" y="260"/>
                      <a:pt x="1272" y="421"/>
                    </a:cubicBezTo>
                    <a:cubicBezTo>
                      <a:pt x="1520" y="581"/>
                      <a:pt x="1411" y="763"/>
                      <a:pt x="1392" y="801"/>
                    </a:cubicBezTo>
                    <a:close/>
                  </a:path>
                </a:pathLst>
              </a:custGeom>
              <a:gradFill>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6" name="Freeform 8"/>
              <p:cNvSpPr/>
              <p:nvPr/>
            </p:nvSpPr>
            <p:spPr bwMode="auto">
              <a:xfrm>
                <a:off x="8078761" y="2322532"/>
                <a:ext cx="188912" cy="161926"/>
              </a:xfrm>
              <a:custGeom>
                <a:avLst/>
                <a:gdLst>
                  <a:gd name="T0" fmla="*/ 19 w 21"/>
                  <a:gd name="T1" fmla="*/ 0 h 18"/>
                  <a:gd name="T2" fmla="*/ 12 w 21"/>
                  <a:gd name="T3" fmla="*/ 2 h 18"/>
                  <a:gd name="T4" fmla="*/ 6 w 21"/>
                  <a:gd name="T5" fmla="*/ 4 h 18"/>
                  <a:gd name="T6" fmla="*/ 2 w 21"/>
                  <a:gd name="T7" fmla="*/ 6 h 18"/>
                  <a:gd name="T8" fmla="*/ 1 w 21"/>
                  <a:gd name="T9" fmla="*/ 10 h 18"/>
                  <a:gd name="T10" fmla="*/ 4 w 21"/>
                  <a:gd name="T11" fmla="*/ 13 h 18"/>
                  <a:gd name="T12" fmla="*/ 8 w 21"/>
                  <a:gd name="T13" fmla="*/ 14 h 18"/>
                  <a:gd name="T14" fmla="*/ 11 w 21"/>
                  <a:gd name="T15" fmla="*/ 16 h 18"/>
                  <a:gd name="T16" fmla="*/ 15 w 21"/>
                  <a:gd name="T17" fmla="*/ 17 h 18"/>
                  <a:gd name="T18" fmla="*/ 21 w 21"/>
                  <a:gd name="T19" fmla="*/ 18 h 18"/>
                  <a:gd name="T20" fmla="*/ 21 w 21"/>
                  <a:gd name="T21" fmla="*/ 18 h 18"/>
                  <a:gd name="T22" fmla="*/ 14 w 21"/>
                  <a:gd name="T23" fmla="*/ 17 h 18"/>
                  <a:gd name="T24" fmla="*/ 11 w 21"/>
                  <a:gd name="T25" fmla="*/ 16 h 18"/>
                  <a:gd name="T26" fmla="*/ 8 w 21"/>
                  <a:gd name="T27" fmla="*/ 15 h 18"/>
                  <a:gd name="T28" fmla="*/ 4 w 21"/>
                  <a:gd name="T29" fmla="*/ 13 h 18"/>
                  <a:gd name="T30" fmla="*/ 1 w 21"/>
                  <a:gd name="T31" fmla="*/ 10 h 18"/>
                  <a:gd name="T32" fmla="*/ 2 w 21"/>
                  <a:gd name="T33" fmla="*/ 6 h 18"/>
                  <a:gd name="T34" fmla="*/ 6 w 21"/>
                  <a:gd name="T35" fmla="*/ 4 h 18"/>
                  <a:gd name="T36" fmla="*/ 12 w 21"/>
                  <a:gd name="T37" fmla="*/ 2 h 18"/>
                  <a:gd name="T38" fmla="*/ 19 w 21"/>
                  <a:gd name="T3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8">
                    <a:moveTo>
                      <a:pt x="19" y="0"/>
                    </a:moveTo>
                    <a:cubicBezTo>
                      <a:pt x="19" y="0"/>
                      <a:pt x="16" y="1"/>
                      <a:pt x="12" y="2"/>
                    </a:cubicBezTo>
                    <a:cubicBezTo>
                      <a:pt x="10" y="3"/>
                      <a:pt x="8" y="3"/>
                      <a:pt x="6" y="4"/>
                    </a:cubicBezTo>
                    <a:cubicBezTo>
                      <a:pt x="5" y="5"/>
                      <a:pt x="3" y="5"/>
                      <a:pt x="2" y="6"/>
                    </a:cubicBezTo>
                    <a:cubicBezTo>
                      <a:pt x="1" y="7"/>
                      <a:pt x="1" y="9"/>
                      <a:pt x="1" y="10"/>
                    </a:cubicBezTo>
                    <a:cubicBezTo>
                      <a:pt x="2" y="11"/>
                      <a:pt x="3" y="12"/>
                      <a:pt x="4" y="13"/>
                    </a:cubicBezTo>
                    <a:cubicBezTo>
                      <a:pt x="5" y="13"/>
                      <a:pt x="7" y="14"/>
                      <a:pt x="8" y="14"/>
                    </a:cubicBezTo>
                    <a:cubicBezTo>
                      <a:pt x="9" y="15"/>
                      <a:pt x="10" y="15"/>
                      <a:pt x="11" y="16"/>
                    </a:cubicBezTo>
                    <a:cubicBezTo>
                      <a:pt x="12" y="16"/>
                      <a:pt x="14" y="16"/>
                      <a:pt x="15" y="17"/>
                    </a:cubicBezTo>
                    <a:cubicBezTo>
                      <a:pt x="19" y="18"/>
                      <a:pt x="21" y="18"/>
                      <a:pt x="21" y="18"/>
                    </a:cubicBezTo>
                    <a:cubicBezTo>
                      <a:pt x="21" y="18"/>
                      <a:pt x="21" y="18"/>
                      <a:pt x="21" y="18"/>
                    </a:cubicBezTo>
                    <a:cubicBezTo>
                      <a:pt x="21" y="18"/>
                      <a:pt x="18" y="18"/>
                      <a:pt x="14" y="17"/>
                    </a:cubicBezTo>
                    <a:cubicBezTo>
                      <a:pt x="13" y="17"/>
                      <a:pt x="12" y="16"/>
                      <a:pt x="11" y="16"/>
                    </a:cubicBezTo>
                    <a:cubicBezTo>
                      <a:pt x="10" y="16"/>
                      <a:pt x="9" y="15"/>
                      <a:pt x="8" y="15"/>
                    </a:cubicBezTo>
                    <a:cubicBezTo>
                      <a:pt x="7" y="14"/>
                      <a:pt x="5" y="13"/>
                      <a:pt x="4" y="13"/>
                    </a:cubicBezTo>
                    <a:cubicBezTo>
                      <a:pt x="3" y="12"/>
                      <a:pt x="2" y="11"/>
                      <a:pt x="1" y="10"/>
                    </a:cubicBezTo>
                    <a:cubicBezTo>
                      <a:pt x="0" y="9"/>
                      <a:pt x="1" y="7"/>
                      <a:pt x="2" y="6"/>
                    </a:cubicBezTo>
                    <a:cubicBezTo>
                      <a:pt x="3" y="5"/>
                      <a:pt x="4" y="5"/>
                      <a:pt x="6" y="4"/>
                    </a:cubicBezTo>
                    <a:cubicBezTo>
                      <a:pt x="8" y="3"/>
                      <a:pt x="10" y="2"/>
                      <a:pt x="12" y="2"/>
                    </a:cubicBezTo>
                    <a:cubicBezTo>
                      <a:pt x="16" y="1"/>
                      <a:pt x="19" y="0"/>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7" name="Freeform 9"/>
              <p:cNvSpPr/>
              <p:nvPr/>
            </p:nvSpPr>
            <p:spPr bwMode="auto">
              <a:xfrm>
                <a:off x="8555009" y="2511446"/>
                <a:ext cx="395286" cy="44450"/>
              </a:xfrm>
              <a:custGeom>
                <a:avLst/>
                <a:gdLst>
                  <a:gd name="T0" fmla="*/ 0 w 249"/>
                  <a:gd name="T1" fmla="*/ 0 h 28"/>
                  <a:gd name="T2" fmla="*/ 249 w 249"/>
                  <a:gd name="T3" fmla="*/ 23 h 28"/>
                  <a:gd name="T4" fmla="*/ 249 w 249"/>
                  <a:gd name="T5" fmla="*/ 28 h 28"/>
                  <a:gd name="T6" fmla="*/ 0 w 249"/>
                  <a:gd name="T7" fmla="*/ 0 h 28"/>
                  <a:gd name="T8" fmla="*/ 0 w 249"/>
                  <a:gd name="T9" fmla="*/ 0 h 28"/>
                </a:gdLst>
                <a:ahLst/>
                <a:cxnLst>
                  <a:cxn ang="0">
                    <a:pos x="T0" y="T1"/>
                  </a:cxn>
                  <a:cxn ang="0">
                    <a:pos x="T2" y="T3"/>
                  </a:cxn>
                  <a:cxn ang="0">
                    <a:pos x="T4" y="T5"/>
                  </a:cxn>
                  <a:cxn ang="0">
                    <a:pos x="T6" y="T7"/>
                  </a:cxn>
                  <a:cxn ang="0">
                    <a:pos x="T8" y="T9"/>
                  </a:cxn>
                </a:cxnLst>
                <a:rect l="0" t="0" r="r" b="b"/>
                <a:pathLst>
                  <a:path w="249" h="28">
                    <a:moveTo>
                      <a:pt x="0" y="0"/>
                    </a:moveTo>
                    <a:lnTo>
                      <a:pt x="249" y="23"/>
                    </a:lnTo>
                    <a:lnTo>
                      <a:pt x="249" y="2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8" name="Freeform 10"/>
              <p:cNvSpPr/>
              <p:nvPr/>
            </p:nvSpPr>
            <p:spPr bwMode="auto">
              <a:xfrm>
                <a:off x="9337644" y="2592409"/>
                <a:ext cx="395286" cy="46038"/>
              </a:xfrm>
              <a:custGeom>
                <a:avLst/>
                <a:gdLst>
                  <a:gd name="T0" fmla="*/ 0 w 249"/>
                  <a:gd name="T1" fmla="*/ 0 h 29"/>
                  <a:gd name="T2" fmla="*/ 249 w 249"/>
                  <a:gd name="T3" fmla="*/ 23 h 29"/>
                  <a:gd name="T4" fmla="*/ 249 w 249"/>
                  <a:gd name="T5" fmla="*/ 29 h 29"/>
                  <a:gd name="T6" fmla="*/ 0 w 249"/>
                  <a:gd name="T7" fmla="*/ 0 h 29"/>
                  <a:gd name="T8" fmla="*/ 0 w 249"/>
                  <a:gd name="T9" fmla="*/ 0 h 29"/>
                </a:gdLst>
                <a:ahLst/>
                <a:cxnLst>
                  <a:cxn ang="0">
                    <a:pos x="T0" y="T1"/>
                  </a:cxn>
                  <a:cxn ang="0">
                    <a:pos x="T2" y="T3"/>
                  </a:cxn>
                  <a:cxn ang="0">
                    <a:pos x="T4" y="T5"/>
                  </a:cxn>
                  <a:cxn ang="0">
                    <a:pos x="T6" y="T7"/>
                  </a:cxn>
                  <a:cxn ang="0">
                    <a:pos x="T8" y="T9"/>
                  </a:cxn>
                </a:cxnLst>
                <a:rect l="0" t="0" r="r" b="b"/>
                <a:pathLst>
                  <a:path w="249" h="29">
                    <a:moveTo>
                      <a:pt x="0" y="0"/>
                    </a:moveTo>
                    <a:lnTo>
                      <a:pt x="249" y="23"/>
                    </a:lnTo>
                    <a:lnTo>
                      <a:pt x="249" y="2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9" name="Freeform 11"/>
              <p:cNvSpPr/>
              <p:nvPr/>
            </p:nvSpPr>
            <p:spPr bwMode="auto">
              <a:xfrm>
                <a:off x="10129804" y="2673373"/>
                <a:ext cx="395286" cy="53975"/>
              </a:xfrm>
              <a:custGeom>
                <a:avLst/>
                <a:gdLst>
                  <a:gd name="T0" fmla="*/ 0 w 249"/>
                  <a:gd name="T1" fmla="*/ 0 h 34"/>
                  <a:gd name="T2" fmla="*/ 249 w 249"/>
                  <a:gd name="T3" fmla="*/ 34 h 34"/>
                  <a:gd name="T4" fmla="*/ 249 w 249"/>
                  <a:gd name="T5" fmla="*/ 34 h 34"/>
                  <a:gd name="T6" fmla="*/ 0 w 249"/>
                  <a:gd name="T7" fmla="*/ 6 h 34"/>
                  <a:gd name="T8" fmla="*/ 0 w 249"/>
                  <a:gd name="T9" fmla="*/ 0 h 34"/>
                </a:gdLst>
                <a:ahLst/>
                <a:cxnLst>
                  <a:cxn ang="0">
                    <a:pos x="T0" y="T1"/>
                  </a:cxn>
                  <a:cxn ang="0">
                    <a:pos x="T2" y="T3"/>
                  </a:cxn>
                  <a:cxn ang="0">
                    <a:pos x="T4" y="T5"/>
                  </a:cxn>
                  <a:cxn ang="0">
                    <a:pos x="T6" y="T7"/>
                  </a:cxn>
                  <a:cxn ang="0">
                    <a:pos x="T8" y="T9"/>
                  </a:cxn>
                </a:cxnLst>
                <a:rect l="0" t="0" r="r" b="b"/>
                <a:pathLst>
                  <a:path w="249" h="34">
                    <a:moveTo>
                      <a:pt x="0" y="0"/>
                    </a:moveTo>
                    <a:lnTo>
                      <a:pt x="249" y="34"/>
                    </a:lnTo>
                    <a:lnTo>
                      <a:pt x="249" y="34"/>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0" name="Freeform 12"/>
              <p:cNvSpPr/>
              <p:nvPr/>
            </p:nvSpPr>
            <p:spPr bwMode="auto">
              <a:xfrm>
                <a:off x="10812426" y="2800374"/>
                <a:ext cx="225424" cy="169864"/>
              </a:xfrm>
              <a:custGeom>
                <a:avLst/>
                <a:gdLst>
                  <a:gd name="T0" fmla="*/ 11 w 25"/>
                  <a:gd name="T1" fmla="*/ 0 h 19"/>
                  <a:gd name="T2" fmla="*/ 18 w 25"/>
                  <a:gd name="T3" fmla="*/ 2 h 19"/>
                  <a:gd name="T4" fmla="*/ 24 w 25"/>
                  <a:gd name="T5" fmla="*/ 6 h 19"/>
                  <a:gd name="T6" fmla="*/ 25 w 25"/>
                  <a:gd name="T7" fmla="*/ 10 h 19"/>
                  <a:gd name="T8" fmla="*/ 21 w 25"/>
                  <a:gd name="T9" fmla="*/ 13 h 19"/>
                  <a:gd name="T10" fmla="*/ 7 w 25"/>
                  <a:gd name="T11" fmla="*/ 18 h 19"/>
                  <a:gd name="T12" fmla="*/ 0 w 25"/>
                  <a:gd name="T13" fmla="*/ 19 h 19"/>
                  <a:gd name="T14" fmla="*/ 0 w 25"/>
                  <a:gd name="T15" fmla="*/ 18 h 19"/>
                  <a:gd name="T16" fmla="*/ 7 w 25"/>
                  <a:gd name="T17" fmla="*/ 17 h 19"/>
                  <a:gd name="T18" fmla="*/ 21 w 25"/>
                  <a:gd name="T19" fmla="*/ 12 h 19"/>
                  <a:gd name="T20" fmla="*/ 24 w 25"/>
                  <a:gd name="T21" fmla="*/ 9 h 19"/>
                  <a:gd name="T22" fmla="*/ 23 w 25"/>
                  <a:gd name="T23" fmla="*/ 6 h 19"/>
                  <a:gd name="T24" fmla="*/ 17 w 25"/>
                  <a:gd name="T25" fmla="*/ 3 h 19"/>
                  <a:gd name="T26" fmla="*/ 11 w 25"/>
                  <a:gd name="T27" fmla="*/ 1 h 19"/>
                  <a:gd name="T28" fmla="*/ 11 w 25"/>
                  <a:gd name="T2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19">
                    <a:moveTo>
                      <a:pt x="11" y="0"/>
                    </a:moveTo>
                    <a:cubicBezTo>
                      <a:pt x="11" y="0"/>
                      <a:pt x="14" y="1"/>
                      <a:pt x="18" y="2"/>
                    </a:cubicBezTo>
                    <a:cubicBezTo>
                      <a:pt x="19" y="3"/>
                      <a:pt x="22" y="4"/>
                      <a:pt x="24" y="6"/>
                    </a:cubicBezTo>
                    <a:cubicBezTo>
                      <a:pt x="25" y="7"/>
                      <a:pt x="25" y="8"/>
                      <a:pt x="25" y="10"/>
                    </a:cubicBezTo>
                    <a:cubicBezTo>
                      <a:pt x="24" y="11"/>
                      <a:pt x="22" y="12"/>
                      <a:pt x="21" y="13"/>
                    </a:cubicBezTo>
                    <a:cubicBezTo>
                      <a:pt x="16" y="15"/>
                      <a:pt x="11" y="17"/>
                      <a:pt x="7" y="18"/>
                    </a:cubicBezTo>
                    <a:cubicBezTo>
                      <a:pt x="3" y="19"/>
                      <a:pt x="0" y="19"/>
                      <a:pt x="0" y="19"/>
                    </a:cubicBezTo>
                    <a:cubicBezTo>
                      <a:pt x="0" y="18"/>
                      <a:pt x="0" y="18"/>
                      <a:pt x="0" y="18"/>
                    </a:cubicBezTo>
                    <a:cubicBezTo>
                      <a:pt x="0" y="18"/>
                      <a:pt x="3" y="18"/>
                      <a:pt x="7" y="17"/>
                    </a:cubicBezTo>
                    <a:cubicBezTo>
                      <a:pt x="11" y="16"/>
                      <a:pt x="16" y="14"/>
                      <a:pt x="21" y="12"/>
                    </a:cubicBezTo>
                    <a:cubicBezTo>
                      <a:pt x="22" y="11"/>
                      <a:pt x="23" y="10"/>
                      <a:pt x="24" y="9"/>
                    </a:cubicBezTo>
                    <a:cubicBezTo>
                      <a:pt x="25" y="8"/>
                      <a:pt x="24" y="7"/>
                      <a:pt x="23" y="6"/>
                    </a:cubicBezTo>
                    <a:cubicBezTo>
                      <a:pt x="21" y="5"/>
                      <a:pt x="19" y="4"/>
                      <a:pt x="17" y="3"/>
                    </a:cubicBezTo>
                    <a:cubicBezTo>
                      <a:pt x="13" y="1"/>
                      <a:pt x="11" y="1"/>
                      <a:pt x="11" y="1"/>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1" name="Freeform 13"/>
              <p:cNvSpPr/>
              <p:nvPr/>
            </p:nvSpPr>
            <p:spPr bwMode="auto">
              <a:xfrm>
                <a:off x="10039316" y="3051201"/>
                <a:ext cx="387349" cy="90488"/>
              </a:xfrm>
              <a:custGeom>
                <a:avLst/>
                <a:gdLst>
                  <a:gd name="T0" fmla="*/ 244 w 244"/>
                  <a:gd name="T1" fmla="*/ 0 h 57"/>
                  <a:gd name="T2" fmla="*/ 0 w 244"/>
                  <a:gd name="T3" fmla="*/ 57 h 57"/>
                  <a:gd name="T4" fmla="*/ 0 w 244"/>
                  <a:gd name="T5" fmla="*/ 51 h 57"/>
                  <a:gd name="T6" fmla="*/ 244 w 244"/>
                  <a:gd name="T7" fmla="*/ 0 h 57"/>
                  <a:gd name="T8" fmla="*/ 244 w 244"/>
                  <a:gd name="T9" fmla="*/ 0 h 57"/>
                </a:gdLst>
                <a:ahLst/>
                <a:cxnLst>
                  <a:cxn ang="0">
                    <a:pos x="T0" y="T1"/>
                  </a:cxn>
                  <a:cxn ang="0">
                    <a:pos x="T2" y="T3"/>
                  </a:cxn>
                  <a:cxn ang="0">
                    <a:pos x="T4" y="T5"/>
                  </a:cxn>
                  <a:cxn ang="0">
                    <a:pos x="T6" y="T7"/>
                  </a:cxn>
                  <a:cxn ang="0">
                    <a:pos x="T8" y="T9"/>
                  </a:cxn>
                </a:cxnLst>
                <a:rect l="0" t="0" r="r" b="b"/>
                <a:pathLst>
                  <a:path w="244" h="57">
                    <a:moveTo>
                      <a:pt x="244" y="0"/>
                    </a:moveTo>
                    <a:lnTo>
                      <a:pt x="0" y="57"/>
                    </a:lnTo>
                    <a:lnTo>
                      <a:pt x="0" y="51"/>
                    </a:lnTo>
                    <a:lnTo>
                      <a:pt x="244" y="0"/>
                    </a:lnTo>
                    <a:lnTo>
                      <a:pt x="24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2" name="Freeform 14"/>
              <p:cNvSpPr/>
              <p:nvPr/>
            </p:nvSpPr>
            <p:spPr bwMode="auto">
              <a:xfrm>
                <a:off x="9266207" y="3213127"/>
                <a:ext cx="385761" cy="107951"/>
              </a:xfrm>
              <a:custGeom>
                <a:avLst/>
                <a:gdLst>
                  <a:gd name="T0" fmla="*/ 243 w 243"/>
                  <a:gd name="T1" fmla="*/ 6 h 68"/>
                  <a:gd name="T2" fmla="*/ 0 w 243"/>
                  <a:gd name="T3" fmla="*/ 68 h 68"/>
                  <a:gd name="T4" fmla="*/ 0 w 243"/>
                  <a:gd name="T5" fmla="*/ 63 h 68"/>
                  <a:gd name="T6" fmla="*/ 243 w 243"/>
                  <a:gd name="T7" fmla="*/ 0 h 68"/>
                  <a:gd name="T8" fmla="*/ 243 w 243"/>
                  <a:gd name="T9" fmla="*/ 6 h 68"/>
                </a:gdLst>
                <a:ahLst/>
                <a:cxnLst>
                  <a:cxn ang="0">
                    <a:pos x="T0" y="T1"/>
                  </a:cxn>
                  <a:cxn ang="0">
                    <a:pos x="T2" y="T3"/>
                  </a:cxn>
                  <a:cxn ang="0">
                    <a:pos x="T4" y="T5"/>
                  </a:cxn>
                  <a:cxn ang="0">
                    <a:pos x="T6" y="T7"/>
                  </a:cxn>
                  <a:cxn ang="0">
                    <a:pos x="T8" y="T9"/>
                  </a:cxn>
                </a:cxnLst>
                <a:rect l="0" t="0" r="r" b="b"/>
                <a:pathLst>
                  <a:path w="243" h="68">
                    <a:moveTo>
                      <a:pt x="243" y="6"/>
                    </a:moveTo>
                    <a:lnTo>
                      <a:pt x="0" y="68"/>
                    </a:lnTo>
                    <a:lnTo>
                      <a:pt x="0" y="63"/>
                    </a:lnTo>
                    <a:lnTo>
                      <a:pt x="243" y="0"/>
                    </a:lnTo>
                    <a:lnTo>
                      <a:pt x="243"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3" name="Freeform 15"/>
              <p:cNvSpPr/>
              <p:nvPr/>
            </p:nvSpPr>
            <p:spPr bwMode="auto">
              <a:xfrm>
                <a:off x="8501034" y="3411566"/>
                <a:ext cx="387349" cy="127001"/>
              </a:xfrm>
              <a:custGeom>
                <a:avLst/>
                <a:gdLst>
                  <a:gd name="T0" fmla="*/ 244 w 244"/>
                  <a:gd name="T1" fmla="*/ 6 h 80"/>
                  <a:gd name="T2" fmla="*/ 6 w 244"/>
                  <a:gd name="T3" fmla="*/ 80 h 80"/>
                  <a:gd name="T4" fmla="*/ 0 w 244"/>
                  <a:gd name="T5" fmla="*/ 74 h 80"/>
                  <a:gd name="T6" fmla="*/ 244 w 244"/>
                  <a:gd name="T7" fmla="*/ 0 h 80"/>
                  <a:gd name="T8" fmla="*/ 244 w 244"/>
                  <a:gd name="T9" fmla="*/ 6 h 80"/>
                </a:gdLst>
                <a:ahLst/>
                <a:cxnLst>
                  <a:cxn ang="0">
                    <a:pos x="T0" y="T1"/>
                  </a:cxn>
                  <a:cxn ang="0">
                    <a:pos x="T2" y="T3"/>
                  </a:cxn>
                  <a:cxn ang="0">
                    <a:pos x="T4" y="T5"/>
                  </a:cxn>
                  <a:cxn ang="0">
                    <a:pos x="T6" y="T7"/>
                  </a:cxn>
                  <a:cxn ang="0">
                    <a:pos x="T8" y="T9"/>
                  </a:cxn>
                </a:cxnLst>
                <a:rect l="0" t="0" r="r" b="b"/>
                <a:pathLst>
                  <a:path w="244" h="80">
                    <a:moveTo>
                      <a:pt x="244" y="6"/>
                    </a:moveTo>
                    <a:lnTo>
                      <a:pt x="6" y="80"/>
                    </a:lnTo>
                    <a:lnTo>
                      <a:pt x="0" y="74"/>
                    </a:lnTo>
                    <a:lnTo>
                      <a:pt x="244" y="0"/>
                    </a:lnTo>
                    <a:lnTo>
                      <a:pt x="244"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4" name="Freeform 16"/>
              <p:cNvSpPr/>
              <p:nvPr/>
            </p:nvSpPr>
            <p:spPr bwMode="auto">
              <a:xfrm>
                <a:off x="7781899" y="3663981"/>
                <a:ext cx="358774" cy="198439"/>
              </a:xfrm>
              <a:custGeom>
                <a:avLst/>
                <a:gdLst>
                  <a:gd name="T0" fmla="*/ 40 w 40"/>
                  <a:gd name="T1" fmla="*/ 1 h 22"/>
                  <a:gd name="T2" fmla="*/ 33 w 40"/>
                  <a:gd name="T3" fmla="*/ 4 h 22"/>
                  <a:gd name="T4" fmla="*/ 27 w 40"/>
                  <a:gd name="T5" fmla="*/ 7 h 22"/>
                  <a:gd name="T6" fmla="*/ 20 w 40"/>
                  <a:gd name="T7" fmla="*/ 11 h 22"/>
                  <a:gd name="T8" fmla="*/ 13 w 40"/>
                  <a:gd name="T9" fmla="*/ 15 h 22"/>
                  <a:gd name="T10" fmla="*/ 9 w 40"/>
                  <a:gd name="T11" fmla="*/ 17 h 22"/>
                  <a:gd name="T12" fmla="*/ 7 w 40"/>
                  <a:gd name="T13" fmla="*/ 18 h 22"/>
                  <a:gd name="T14" fmla="*/ 1 w 40"/>
                  <a:gd name="T15" fmla="*/ 22 h 22"/>
                  <a:gd name="T16" fmla="*/ 0 w 40"/>
                  <a:gd name="T17" fmla="*/ 21 h 22"/>
                  <a:gd name="T18" fmla="*/ 6 w 40"/>
                  <a:gd name="T19" fmla="*/ 17 h 22"/>
                  <a:gd name="T20" fmla="*/ 9 w 40"/>
                  <a:gd name="T21" fmla="*/ 15 h 22"/>
                  <a:gd name="T22" fmla="*/ 12 w 40"/>
                  <a:gd name="T23" fmla="*/ 14 h 22"/>
                  <a:gd name="T24" fmla="*/ 19 w 40"/>
                  <a:gd name="T25" fmla="*/ 10 h 22"/>
                  <a:gd name="T26" fmla="*/ 26 w 40"/>
                  <a:gd name="T27" fmla="*/ 6 h 22"/>
                  <a:gd name="T28" fmla="*/ 33 w 40"/>
                  <a:gd name="T29" fmla="*/ 3 h 22"/>
                  <a:gd name="T30" fmla="*/ 39 w 40"/>
                  <a:gd name="T31" fmla="*/ 0 h 22"/>
                  <a:gd name="T32" fmla="*/ 40 w 40"/>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22">
                    <a:moveTo>
                      <a:pt x="40" y="1"/>
                    </a:moveTo>
                    <a:cubicBezTo>
                      <a:pt x="40" y="1"/>
                      <a:pt x="37" y="3"/>
                      <a:pt x="33" y="4"/>
                    </a:cubicBezTo>
                    <a:cubicBezTo>
                      <a:pt x="31" y="5"/>
                      <a:pt x="29" y="6"/>
                      <a:pt x="27" y="7"/>
                    </a:cubicBezTo>
                    <a:cubicBezTo>
                      <a:pt x="25" y="8"/>
                      <a:pt x="22" y="10"/>
                      <a:pt x="20" y="11"/>
                    </a:cubicBezTo>
                    <a:cubicBezTo>
                      <a:pt x="17" y="12"/>
                      <a:pt x="15" y="13"/>
                      <a:pt x="13" y="15"/>
                    </a:cubicBezTo>
                    <a:cubicBezTo>
                      <a:pt x="12" y="15"/>
                      <a:pt x="10" y="16"/>
                      <a:pt x="9" y="17"/>
                    </a:cubicBezTo>
                    <a:cubicBezTo>
                      <a:pt x="8" y="17"/>
                      <a:pt x="8" y="18"/>
                      <a:pt x="7" y="18"/>
                    </a:cubicBezTo>
                    <a:cubicBezTo>
                      <a:pt x="3" y="21"/>
                      <a:pt x="1" y="22"/>
                      <a:pt x="1" y="22"/>
                    </a:cubicBezTo>
                    <a:cubicBezTo>
                      <a:pt x="0" y="21"/>
                      <a:pt x="0" y="21"/>
                      <a:pt x="0" y="21"/>
                    </a:cubicBezTo>
                    <a:cubicBezTo>
                      <a:pt x="0" y="21"/>
                      <a:pt x="3" y="20"/>
                      <a:pt x="6" y="17"/>
                    </a:cubicBezTo>
                    <a:cubicBezTo>
                      <a:pt x="7" y="17"/>
                      <a:pt x="8" y="16"/>
                      <a:pt x="9" y="15"/>
                    </a:cubicBezTo>
                    <a:cubicBezTo>
                      <a:pt x="10" y="15"/>
                      <a:pt x="11" y="14"/>
                      <a:pt x="12" y="14"/>
                    </a:cubicBezTo>
                    <a:cubicBezTo>
                      <a:pt x="14" y="12"/>
                      <a:pt x="17" y="11"/>
                      <a:pt x="19" y="10"/>
                    </a:cubicBezTo>
                    <a:cubicBezTo>
                      <a:pt x="22" y="8"/>
                      <a:pt x="24" y="7"/>
                      <a:pt x="26" y="6"/>
                    </a:cubicBezTo>
                    <a:cubicBezTo>
                      <a:pt x="29" y="5"/>
                      <a:pt x="31" y="4"/>
                      <a:pt x="33" y="3"/>
                    </a:cubicBezTo>
                    <a:cubicBezTo>
                      <a:pt x="37" y="1"/>
                      <a:pt x="39" y="0"/>
                      <a:pt x="39" y="0"/>
                    </a:cubicBezTo>
                    <a:lnTo>
                      <a:pt x="4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5" name="Freeform 17"/>
              <p:cNvSpPr/>
              <p:nvPr/>
            </p:nvSpPr>
            <p:spPr bwMode="auto">
              <a:xfrm>
                <a:off x="7745387" y="4176748"/>
                <a:ext cx="360361" cy="180976"/>
              </a:xfrm>
              <a:custGeom>
                <a:avLst/>
                <a:gdLst>
                  <a:gd name="T0" fmla="*/ 1 w 40"/>
                  <a:gd name="T1" fmla="*/ 0 h 20"/>
                  <a:gd name="T2" fmla="*/ 6 w 40"/>
                  <a:gd name="T3" fmla="*/ 4 h 20"/>
                  <a:gd name="T4" fmla="*/ 12 w 40"/>
                  <a:gd name="T5" fmla="*/ 7 h 20"/>
                  <a:gd name="T6" fmla="*/ 16 w 40"/>
                  <a:gd name="T7" fmla="*/ 9 h 20"/>
                  <a:gd name="T8" fmla="*/ 20 w 40"/>
                  <a:gd name="T9" fmla="*/ 11 h 20"/>
                  <a:gd name="T10" fmla="*/ 27 w 40"/>
                  <a:gd name="T11" fmla="*/ 14 h 20"/>
                  <a:gd name="T12" fmla="*/ 34 w 40"/>
                  <a:gd name="T13" fmla="*/ 16 h 20"/>
                  <a:gd name="T14" fmla="*/ 40 w 40"/>
                  <a:gd name="T15" fmla="*/ 19 h 20"/>
                  <a:gd name="T16" fmla="*/ 40 w 40"/>
                  <a:gd name="T17" fmla="*/ 20 h 20"/>
                  <a:gd name="T18" fmla="*/ 33 w 40"/>
                  <a:gd name="T19" fmla="*/ 18 h 20"/>
                  <a:gd name="T20" fmla="*/ 27 w 40"/>
                  <a:gd name="T21" fmla="*/ 15 h 20"/>
                  <a:gd name="T22" fmla="*/ 19 w 40"/>
                  <a:gd name="T23" fmla="*/ 12 h 20"/>
                  <a:gd name="T24" fmla="*/ 15 w 40"/>
                  <a:gd name="T25" fmla="*/ 10 h 20"/>
                  <a:gd name="T26" fmla="*/ 12 w 40"/>
                  <a:gd name="T27" fmla="*/ 9 h 20"/>
                  <a:gd name="T28" fmla="*/ 6 w 40"/>
                  <a:gd name="T29" fmla="*/ 5 h 20"/>
                  <a:gd name="T30" fmla="*/ 0 w 40"/>
                  <a:gd name="T31" fmla="*/ 1 h 20"/>
                  <a:gd name="T32" fmla="*/ 1 w 40"/>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20">
                    <a:moveTo>
                      <a:pt x="1" y="0"/>
                    </a:moveTo>
                    <a:cubicBezTo>
                      <a:pt x="1" y="0"/>
                      <a:pt x="3" y="2"/>
                      <a:pt x="6" y="4"/>
                    </a:cubicBezTo>
                    <a:cubicBezTo>
                      <a:pt x="8" y="5"/>
                      <a:pt x="10" y="6"/>
                      <a:pt x="12" y="7"/>
                    </a:cubicBezTo>
                    <a:cubicBezTo>
                      <a:pt x="14" y="8"/>
                      <a:pt x="15" y="9"/>
                      <a:pt x="16" y="9"/>
                    </a:cubicBezTo>
                    <a:cubicBezTo>
                      <a:pt x="17" y="10"/>
                      <a:pt x="18" y="10"/>
                      <a:pt x="20" y="11"/>
                    </a:cubicBezTo>
                    <a:cubicBezTo>
                      <a:pt x="22" y="12"/>
                      <a:pt x="25" y="13"/>
                      <a:pt x="27" y="14"/>
                    </a:cubicBezTo>
                    <a:cubicBezTo>
                      <a:pt x="29" y="15"/>
                      <a:pt x="32" y="16"/>
                      <a:pt x="34" y="16"/>
                    </a:cubicBezTo>
                    <a:cubicBezTo>
                      <a:pt x="38" y="18"/>
                      <a:pt x="40" y="19"/>
                      <a:pt x="40" y="19"/>
                    </a:cubicBezTo>
                    <a:cubicBezTo>
                      <a:pt x="40" y="20"/>
                      <a:pt x="40" y="20"/>
                      <a:pt x="40" y="20"/>
                    </a:cubicBezTo>
                    <a:cubicBezTo>
                      <a:pt x="40" y="20"/>
                      <a:pt x="37" y="19"/>
                      <a:pt x="33" y="18"/>
                    </a:cubicBezTo>
                    <a:cubicBezTo>
                      <a:pt x="31" y="17"/>
                      <a:pt x="29" y="16"/>
                      <a:pt x="27" y="15"/>
                    </a:cubicBezTo>
                    <a:cubicBezTo>
                      <a:pt x="24" y="14"/>
                      <a:pt x="22" y="13"/>
                      <a:pt x="19" y="12"/>
                    </a:cubicBezTo>
                    <a:cubicBezTo>
                      <a:pt x="18" y="12"/>
                      <a:pt x="17" y="11"/>
                      <a:pt x="15" y="10"/>
                    </a:cubicBezTo>
                    <a:cubicBezTo>
                      <a:pt x="14" y="10"/>
                      <a:pt x="13" y="9"/>
                      <a:pt x="12" y="9"/>
                    </a:cubicBezTo>
                    <a:cubicBezTo>
                      <a:pt x="9" y="7"/>
                      <a:pt x="7" y="6"/>
                      <a:pt x="6" y="5"/>
                    </a:cubicBezTo>
                    <a:cubicBezTo>
                      <a:pt x="2" y="3"/>
                      <a:pt x="0" y="1"/>
                      <a:pt x="0"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6" name="Freeform 18"/>
              <p:cNvSpPr/>
              <p:nvPr/>
            </p:nvSpPr>
            <p:spPr bwMode="auto">
              <a:xfrm>
                <a:off x="8483572" y="4446625"/>
                <a:ext cx="385761" cy="100013"/>
              </a:xfrm>
              <a:custGeom>
                <a:avLst/>
                <a:gdLst>
                  <a:gd name="T0" fmla="*/ 5 w 243"/>
                  <a:gd name="T1" fmla="*/ 0 h 63"/>
                  <a:gd name="T2" fmla="*/ 243 w 243"/>
                  <a:gd name="T3" fmla="*/ 57 h 63"/>
                  <a:gd name="T4" fmla="*/ 243 w 243"/>
                  <a:gd name="T5" fmla="*/ 63 h 63"/>
                  <a:gd name="T6" fmla="*/ 0 w 243"/>
                  <a:gd name="T7" fmla="*/ 12 h 63"/>
                  <a:gd name="T8" fmla="*/ 5 w 243"/>
                  <a:gd name="T9" fmla="*/ 0 h 63"/>
                </a:gdLst>
                <a:ahLst/>
                <a:cxnLst>
                  <a:cxn ang="0">
                    <a:pos x="T0" y="T1"/>
                  </a:cxn>
                  <a:cxn ang="0">
                    <a:pos x="T2" y="T3"/>
                  </a:cxn>
                  <a:cxn ang="0">
                    <a:pos x="T4" y="T5"/>
                  </a:cxn>
                  <a:cxn ang="0">
                    <a:pos x="T6" y="T7"/>
                  </a:cxn>
                  <a:cxn ang="0">
                    <a:pos x="T8" y="T9"/>
                  </a:cxn>
                </a:cxnLst>
                <a:rect l="0" t="0" r="r" b="b"/>
                <a:pathLst>
                  <a:path w="243" h="63">
                    <a:moveTo>
                      <a:pt x="5" y="0"/>
                    </a:moveTo>
                    <a:lnTo>
                      <a:pt x="243" y="57"/>
                    </a:lnTo>
                    <a:lnTo>
                      <a:pt x="243" y="63"/>
                    </a:lnTo>
                    <a:lnTo>
                      <a:pt x="0" y="12"/>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7" name="Freeform 19"/>
              <p:cNvSpPr/>
              <p:nvPr/>
            </p:nvSpPr>
            <p:spPr bwMode="auto">
              <a:xfrm>
                <a:off x="9256682" y="4618076"/>
                <a:ext cx="395286" cy="90488"/>
              </a:xfrm>
              <a:custGeom>
                <a:avLst/>
                <a:gdLst>
                  <a:gd name="T0" fmla="*/ 6 w 249"/>
                  <a:gd name="T1" fmla="*/ 0 h 57"/>
                  <a:gd name="T2" fmla="*/ 249 w 249"/>
                  <a:gd name="T3" fmla="*/ 51 h 57"/>
                  <a:gd name="T4" fmla="*/ 244 w 249"/>
                  <a:gd name="T5" fmla="*/ 57 h 57"/>
                  <a:gd name="T6" fmla="*/ 0 w 249"/>
                  <a:gd name="T7" fmla="*/ 6 h 57"/>
                  <a:gd name="T8" fmla="*/ 6 w 249"/>
                  <a:gd name="T9" fmla="*/ 0 h 57"/>
                </a:gdLst>
                <a:ahLst/>
                <a:cxnLst>
                  <a:cxn ang="0">
                    <a:pos x="T0" y="T1"/>
                  </a:cxn>
                  <a:cxn ang="0">
                    <a:pos x="T2" y="T3"/>
                  </a:cxn>
                  <a:cxn ang="0">
                    <a:pos x="T4" y="T5"/>
                  </a:cxn>
                  <a:cxn ang="0">
                    <a:pos x="T6" y="T7"/>
                  </a:cxn>
                  <a:cxn ang="0">
                    <a:pos x="T8" y="T9"/>
                  </a:cxn>
                </a:cxnLst>
                <a:rect l="0" t="0" r="r" b="b"/>
                <a:pathLst>
                  <a:path w="249" h="57">
                    <a:moveTo>
                      <a:pt x="6" y="0"/>
                    </a:moveTo>
                    <a:lnTo>
                      <a:pt x="249" y="51"/>
                    </a:lnTo>
                    <a:lnTo>
                      <a:pt x="244" y="57"/>
                    </a:lnTo>
                    <a:lnTo>
                      <a:pt x="0" y="6"/>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8" name="Freeform 20"/>
              <p:cNvSpPr/>
              <p:nvPr/>
            </p:nvSpPr>
            <p:spPr bwMode="auto">
              <a:xfrm>
                <a:off x="10039316" y="4770477"/>
                <a:ext cx="387349" cy="90488"/>
              </a:xfrm>
              <a:custGeom>
                <a:avLst/>
                <a:gdLst>
                  <a:gd name="T0" fmla="*/ 0 w 244"/>
                  <a:gd name="T1" fmla="*/ 0 h 57"/>
                  <a:gd name="T2" fmla="*/ 244 w 244"/>
                  <a:gd name="T3" fmla="*/ 51 h 57"/>
                  <a:gd name="T4" fmla="*/ 244 w 244"/>
                  <a:gd name="T5" fmla="*/ 57 h 57"/>
                  <a:gd name="T6" fmla="*/ 0 w 244"/>
                  <a:gd name="T7" fmla="*/ 12 h 57"/>
                  <a:gd name="T8" fmla="*/ 0 w 244"/>
                  <a:gd name="T9" fmla="*/ 0 h 57"/>
                </a:gdLst>
                <a:ahLst/>
                <a:cxnLst>
                  <a:cxn ang="0">
                    <a:pos x="T0" y="T1"/>
                  </a:cxn>
                  <a:cxn ang="0">
                    <a:pos x="T2" y="T3"/>
                  </a:cxn>
                  <a:cxn ang="0">
                    <a:pos x="T4" y="T5"/>
                  </a:cxn>
                  <a:cxn ang="0">
                    <a:pos x="T6" y="T7"/>
                  </a:cxn>
                  <a:cxn ang="0">
                    <a:pos x="T8" y="T9"/>
                  </a:cxn>
                </a:cxnLst>
                <a:rect l="0" t="0" r="r" b="b"/>
                <a:pathLst>
                  <a:path w="244" h="57">
                    <a:moveTo>
                      <a:pt x="0" y="0"/>
                    </a:moveTo>
                    <a:lnTo>
                      <a:pt x="244" y="51"/>
                    </a:lnTo>
                    <a:lnTo>
                      <a:pt x="244" y="57"/>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9" name="Freeform 21"/>
              <p:cNvSpPr/>
              <p:nvPr/>
            </p:nvSpPr>
            <p:spPr bwMode="auto">
              <a:xfrm>
                <a:off x="10812426" y="4924466"/>
                <a:ext cx="387349" cy="98426"/>
              </a:xfrm>
              <a:custGeom>
                <a:avLst/>
                <a:gdLst>
                  <a:gd name="T0" fmla="*/ 0 w 244"/>
                  <a:gd name="T1" fmla="*/ 0 h 62"/>
                  <a:gd name="T2" fmla="*/ 244 w 244"/>
                  <a:gd name="T3" fmla="*/ 51 h 62"/>
                  <a:gd name="T4" fmla="*/ 244 w 244"/>
                  <a:gd name="T5" fmla="*/ 62 h 62"/>
                  <a:gd name="T6" fmla="*/ 0 w 244"/>
                  <a:gd name="T7" fmla="*/ 11 h 62"/>
                  <a:gd name="T8" fmla="*/ 0 w 244"/>
                  <a:gd name="T9" fmla="*/ 0 h 62"/>
                </a:gdLst>
                <a:ahLst/>
                <a:cxnLst>
                  <a:cxn ang="0">
                    <a:pos x="T0" y="T1"/>
                  </a:cxn>
                  <a:cxn ang="0">
                    <a:pos x="T2" y="T3"/>
                  </a:cxn>
                  <a:cxn ang="0">
                    <a:pos x="T4" y="T5"/>
                  </a:cxn>
                  <a:cxn ang="0">
                    <a:pos x="T6" y="T7"/>
                  </a:cxn>
                  <a:cxn ang="0">
                    <a:pos x="T8" y="T9"/>
                  </a:cxn>
                </a:cxnLst>
                <a:rect l="0" t="0" r="r" b="b"/>
                <a:pathLst>
                  <a:path w="244" h="62">
                    <a:moveTo>
                      <a:pt x="0" y="0"/>
                    </a:moveTo>
                    <a:lnTo>
                      <a:pt x="244" y="51"/>
                    </a:lnTo>
                    <a:lnTo>
                      <a:pt x="244" y="62"/>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0" name="Freeform 22"/>
              <p:cNvSpPr/>
              <p:nvPr/>
            </p:nvSpPr>
            <p:spPr bwMode="auto">
              <a:xfrm>
                <a:off x="11587124" y="5086393"/>
                <a:ext cx="387349" cy="107951"/>
              </a:xfrm>
              <a:custGeom>
                <a:avLst/>
                <a:gdLst>
                  <a:gd name="T0" fmla="*/ 0 w 244"/>
                  <a:gd name="T1" fmla="*/ 0 h 68"/>
                  <a:gd name="T2" fmla="*/ 244 w 244"/>
                  <a:gd name="T3" fmla="*/ 57 h 68"/>
                  <a:gd name="T4" fmla="*/ 244 w 244"/>
                  <a:gd name="T5" fmla="*/ 68 h 68"/>
                  <a:gd name="T6" fmla="*/ 0 w 244"/>
                  <a:gd name="T7" fmla="*/ 17 h 68"/>
                  <a:gd name="T8" fmla="*/ 0 w 244"/>
                  <a:gd name="T9" fmla="*/ 0 h 68"/>
                </a:gdLst>
                <a:ahLst/>
                <a:cxnLst>
                  <a:cxn ang="0">
                    <a:pos x="T0" y="T1"/>
                  </a:cxn>
                  <a:cxn ang="0">
                    <a:pos x="T2" y="T3"/>
                  </a:cxn>
                  <a:cxn ang="0">
                    <a:pos x="T4" y="T5"/>
                  </a:cxn>
                  <a:cxn ang="0">
                    <a:pos x="T6" y="T7"/>
                  </a:cxn>
                  <a:cxn ang="0">
                    <a:pos x="T8" y="T9"/>
                  </a:cxn>
                </a:cxnLst>
                <a:rect l="0" t="0" r="r" b="b"/>
                <a:pathLst>
                  <a:path w="244" h="68">
                    <a:moveTo>
                      <a:pt x="0" y="0"/>
                    </a:moveTo>
                    <a:lnTo>
                      <a:pt x="244" y="57"/>
                    </a:lnTo>
                    <a:lnTo>
                      <a:pt x="244" y="68"/>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1" name="Freeform 23"/>
              <p:cNvSpPr/>
              <p:nvPr/>
            </p:nvSpPr>
            <p:spPr bwMode="auto">
              <a:xfrm>
                <a:off x="12360233" y="5265781"/>
                <a:ext cx="387349" cy="117476"/>
              </a:xfrm>
              <a:custGeom>
                <a:avLst/>
                <a:gdLst>
                  <a:gd name="T0" fmla="*/ 0 w 244"/>
                  <a:gd name="T1" fmla="*/ 0 h 74"/>
                  <a:gd name="T2" fmla="*/ 244 w 244"/>
                  <a:gd name="T3" fmla="*/ 63 h 74"/>
                  <a:gd name="T4" fmla="*/ 238 w 244"/>
                  <a:gd name="T5" fmla="*/ 74 h 74"/>
                  <a:gd name="T6" fmla="*/ 0 w 244"/>
                  <a:gd name="T7" fmla="*/ 12 h 74"/>
                  <a:gd name="T8" fmla="*/ 0 w 244"/>
                  <a:gd name="T9" fmla="*/ 0 h 74"/>
                </a:gdLst>
                <a:ahLst/>
                <a:cxnLst>
                  <a:cxn ang="0">
                    <a:pos x="T0" y="T1"/>
                  </a:cxn>
                  <a:cxn ang="0">
                    <a:pos x="T2" y="T3"/>
                  </a:cxn>
                  <a:cxn ang="0">
                    <a:pos x="T4" y="T5"/>
                  </a:cxn>
                  <a:cxn ang="0">
                    <a:pos x="T6" y="T7"/>
                  </a:cxn>
                  <a:cxn ang="0">
                    <a:pos x="T8" y="T9"/>
                  </a:cxn>
                </a:cxnLst>
                <a:rect l="0" t="0" r="r" b="b"/>
                <a:pathLst>
                  <a:path w="244" h="74">
                    <a:moveTo>
                      <a:pt x="0" y="0"/>
                    </a:moveTo>
                    <a:lnTo>
                      <a:pt x="244" y="63"/>
                    </a:lnTo>
                    <a:lnTo>
                      <a:pt x="238" y="74"/>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2" name="Freeform 24"/>
              <p:cNvSpPr/>
              <p:nvPr/>
            </p:nvSpPr>
            <p:spPr bwMode="auto">
              <a:xfrm>
                <a:off x="13125406" y="5464221"/>
                <a:ext cx="387349" cy="134939"/>
              </a:xfrm>
              <a:custGeom>
                <a:avLst/>
                <a:gdLst>
                  <a:gd name="T0" fmla="*/ 6 w 244"/>
                  <a:gd name="T1" fmla="*/ 0 h 85"/>
                  <a:gd name="T2" fmla="*/ 244 w 244"/>
                  <a:gd name="T3" fmla="*/ 68 h 85"/>
                  <a:gd name="T4" fmla="*/ 238 w 244"/>
                  <a:gd name="T5" fmla="*/ 85 h 85"/>
                  <a:gd name="T6" fmla="*/ 0 w 244"/>
                  <a:gd name="T7" fmla="*/ 17 h 85"/>
                  <a:gd name="T8" fmla="*/ 6 w 244"/>
                  <a:gd name="T9" fmla="*/ 0 h 85"/>
                </a:gdLst>
                <a:ahLst/>
                <a:cxnLst>
                  <a:cxn ang="0">
                    <a:pos x="T0" y="T1"/>
                  </a:cxn>
                  <a:cxn ang="0">
                    <a:pos x="T2" y="T3"/>
                  </a:cxn>
                  <a:cxn ang="0">
                    <a:pos x="T4" y="T5"/>
                  </a:cxn>
                  <a:cxn ang="0">
                    <a:pos x="T6" y="T7"/>
                  </a:cxn>
                  <a:cxn ang="0">
                    <a:pos x="T8" y="T9"/>
                  </a:cxn>
                </a:cxnLst>
                <a:rect l="0" t="0" r="r" b="b"/>
                <a:pathLst>
                  <a:path w="244" h="85">
                    <a:moveTo>
                      <a:pt x="6" y="0"/>
                    </a:moveTo>
                    <a:lnTo>
                      <a:pt x="244" y="68"/>
                    </a:lnTo>
                    <a:lnTo>
                      <a:pt x="238" y="85"/>
                    </a:lnTo>
                    <a:lnTo>
                      <a:pt x="0" y="17"/>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3" name="Freeform 25"/>
              <p:cNvSpPr/>
              <p:nvPr/>
            </p:nvSpPr>
            <p:spPr bwMode="auto">
              <a:xfrm>
                <a:off x="13881053" y="5689647"/>
                <a:ext cx="387349" cy="152401"/>
              </a:xfrm>
              <a:custGeom>
                <a:avLst/>
                <a:gdLst>
                  <a:gd name="T0" fmla="*/ 6 w 244"/>
                  <a:gd name="T1" fmla="*/ 0 h 96"/>
                  <a:gd name="T2" fmla="*/ 244 w 244"/>
                  <a:gd name="T3" fmla="*/ 79 h 96"/>
                  <a:gd name="T4" fmla="*/ 238 w 244"/>
                  <a:gd name="T5" fmla="*/ 96 h 96"/>
                  <a:gd name="T6" fmla="*/ 0 w 244"/>
                  <a:gd name="T7" fmla="*/ 17 h 96"/>
                  <a:gd name="T8" fmla="*/ 6 w 244"/>
                  <a:gd name="T9" fmla="*/ 0 h 96"/>
                </a:gdLst>
                <a:ahLst/>
                <a:cxnLst>
                  <a:cxn ang="0">
                    <a:pos x="T0" y="T1"/>
                  </a:cxn>
                  <a:cxn ang="0">
                    <a:pos x="T2" y="T3"/>
                  </a:cxn>
                  <a:cxn ang="0">
                    <a:pos x="T4" y="T5"/>
                  </a:cxn>
                  <a:cxn ang="0">
                    <a:pos x="T6" y="T7"/>
                  </a:cxn>
                  <a:cxn ang="0">
                    <a:pos x="T8" y="T9"/>
                  </a:cxn>
                </a:cxnLst>
                <a:rect l="0" t="0" r="r" b="b"/>
                <a:pathLst>
                  <a:path w="244" h="96">
                    <a:moveTo>
                      <a:pt x="6" y="0"/>
                    </a:moveTo>
                    <a:lnTo>
                      <a:pt x="244" y="79"/>
                    </a:lnTo>
                    <a:lnTo>
                      <a:pt x="238" y="96"/>
                    </a:lnTo>
                    <a:lnTo>
                      <a:pt x="0" y="17"/>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4" name="Freeform 26"/>
              <p:cNvSpPr/>
              <p:nvPr/>
            </p:nvSpPr>
            <p:spPr bwMode="auto">
              <a:xfrm>
                <a:off x="14627176" y="5950000"/>
                <a:ext cx="377824" cy="188914"/>
              </a:xfrm>
              <a:custGeom>
                <a:avLst/>
                <a:gdLst>
                  <a:gd name="T0" fmla="*/ 6 w 238"/>
                  <a:gd name="T1" fmla="*/ 0 h 119"/>
                  <a:gd name="T2" fmla="*/ 238 w 238"/>
                  <a:gd name="T3" fmla="*/ 97 h 119"/>
                  <a:gd name="T4" fmla="*/ 227 w 238"/>
                  <a:gd name="T5" fmla="*/ 119 h 119"/>
                  <a:gd name="T6" fmla="*/ 0 w 238"/>
                  <a:gd name="T7" fmla="*/ 17 h 119"/>
                  <a:gd name="T8" fmla="*/ 6 w 238"/>
                  <a:gd name="T9" fmla="*/ 0 h 119"/>
                </a:gdLst>
                <a:ahLst/>
                <a:cxnLst>
                  <a:cxn ang="0">
                    <a:pos x="T0" y="T1"/>
                  </a:cxn>
                  <a:cxn ang="0">
                    <a:pos x="T2" y="T3"/>
                  </a:cxn>
                  <a:cxn ang="0">
                    <a:pos x="T4" y="T5"/>
                  </a:cxn>
                  <a:cxn ang="0">
                    <a:pos x="T6" y="T7"/>
                  </a:cxn>
                  <a:cxn ang="0">
                    <a:pos x="T8" y="T9"/>
                  </a:cxn>
                </a:cxnLst>
                <a:rect l="0" t="0" r="r" b="b"/>
                <a:pathLst>
                  <a:path w="238" h="119">
                    <a:moveTo>
                      <a:pt x="6" y="0"/>
                    </a:moveTo>
                    <a:lnTo>
                      <a:pt x="238" y="97"/>
                    </a:lnTo>
                    <a:lnTo>
                      <a:pt x="227" y="119"/>
                    </a:lnTo>
                    <a:lnTo>
                      <a:pt x="0" y="17"/>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5" name="Freeform 27"/>
              <p:cNvSpPr/>
              <p:nvPr/>
            </p:nvSpPr>
            <p:spPr bwMode="auto">
              <a:xfrm>
                <a:off x="15338373" y="6283377"/>
                <a:ext cx="360361" cy="242890"/>
              </a:xfrm>
              <a:custGeom>
                <a:avLst/>
                <a:gdLst>
                  <a:gd name="T0" fmla="*/ 2 w 40"/>
                  <a:gd name="T1" fmla="*/ 0 h 27"/>
                  <a:gd name="T2" fmla="*/ 21 w 40"/>
                  <a:gd name="T3" fmla="*/ 11 h 27"/>
                  <a:gd name="T4" fmla="*/ 34 w 40"/>
                  <a:gd name="T5" fmla="*/ 19 h 27"/>
                  <a:gd name="T6" fmla="*/ 40 w 40"/>
                  <a:gd name="T7" fmla="*/ 23 h 27"/>
                  <a:gd name="T8" fmla="*/ 38 w 40"/>
                  <a:gd name="T9" fmla="*/ 27 h 27"/>
                  <a:gd name="T10" fmla="*/ 32 w 40"/>
                  <a:gd name="T11" fmla="*/ 23 h 27"/>
                  <a:gd name="T12" fmla="*/ 19 w 40"/>
                  <a:gd name="T13" fmla="*/ 15 h 27"/>
                  <a:gd name="T14" fmla="*/ 0 w 40"/>
                  <a:gd name="T15" fmla="*/ 4 h 27"/>
                  <a:gd name="T16" fmla="*/ 2 w 40"/>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7">
                    <a:moveTo>
                      <a:pt x="2" y="0"/>
                    </a:moveTo>
                    <a:cubicBezTo>
                      <a:pt x="2" y="0"/>
                      <a:pt x="12" y="6"/>
                      <a:pt x="21" y="11"/>
                    </a:cubicBezTo>
                    <a:cubicBezTo>
                      <a:pt x="26" y="14"/>
                      <a:pt x="31" y="17"/>
                      <a:pt x="34" y="19"/>
                    </a:cubicBezTo>
                    <a:cubicBezTo>
                      <a:pt x="38" y="22"/>
                      <a:pt x="40" y="23"/>
                      <a:pt x="40" y="23"/>
                    </a:cubicBezTo>
                    <a:cubicBezTo>
                      <a:pt x="38" y="27"/>
                      <a:pt x="38" y="27"/>
                      <a:pt x="38" y="27"/>
                    </a:cubicBezTo>
                    <a:cubicBezTo>
                      <a:pt x="38" y="27"/>
                      <a:pt x="35" y="25"/>
                      <a:pt x="32" y="23"/>
                    </a:cubicBezTo>
                    <a:cubicBezTo>
                      <a:pt x="28" y="21"/>
                      <a:pt x="24" y="18"/>
                      <a:pt x="19" y="15"/>
                    </a:cubicBezTo>
                    <a:cubicBezTo>
                      <a:pt x="10" y="9"/>
                      <a:pt x="0" y="4"/>
                      <a:pt x="0" y="4"/>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6" name="Freeform 28"/>
              <p:cNvSpPr/>
              <p:nvPr/>
            </p:nvSpPr>
            <p:spPr bwMode="auto">
              <a:xfrm>
                <a:off x="15978134" y="6742169"/>
                <a:ext cx="277812" cy="342903"/>
              </a:xfrm>
              <a:custGeom>
                <a:avLst/>
                <a:gdLst>
                  <a:gd name="T0" fmla="*/ 3 w 31"/>
                  <a:gd name="T1" fmla="*/ 0 h 38"/>
                  <a:gd name="T2" fmla="*/ 8 w 31"/>
                  <a:gd name="T3" fmla="*/ 5 h 38"/>
                  <a:gd name="T4" fmla="*/ 13 w 31"/>
                  <a:gd name="T5" fmla="*/ 10 h 38"/>
                  <a:gd name="T6" fmla="*/ 18 w 31"/>
                  <a:gd name="T7" fmla="*/ 17 h 38"/>
                  <a:gd name="T8" fmla="*/ 21 w 31"/>
                  <a:gd name="T9" fmla="*/ 20 h 38"/>
                  <a:gd name="T10" fmla="*/ 23 w 31"/>
                  <a:gd name="T11" fmla="*/ 23 h 38"/>
                  <a:gd name="T12" fmla="*/ 27 w 31"/>
                  <a:gd name="T13" fmla="*/ 29 h 38"/>
                  <a:gd name="T14" fmla="*/ 31 w 31"/>
                  <a:gd name="T15" fmla="*/ 35 h 38"/>
                  <a:gd name="T16" fmla="*/ 27 w 31"/>
                  <a:gd name="T17" fmla="*/ 38 h 38"/>
                  <a:gd name="T18" fmla="*/ 23 w 31"/>
                  <a:gd name="T19" fmla="*/ 32 h 38"/>
                  <a:gd name="T20" fmla="*/ 19 w 31"/>
                  <a:gd name="T21" fmla="*/ 26 h 38"/>
                  <a:gd name="T22" fmla="*/ 17 w 31"/>
                  <a:gd name="T23" fmla="*/ 23 h 38"/>
                  <a:gd name="T24" fmla="*/ 15 w 31"/>
                  <a:gd name="T25" fmla="*/ 20 h 38"/>
                  <a:gd name="T26" fmla="*/ 10 w 31"/>
                  <a:gd name="T27" fmla="*/ 14 h 38"/>
                  <a:gd name="T28" fmla="*/ 5 w 31"/>
                  <a:gd name="T29" fmla="*/ 8 h 38"/>
                  <a:gd name="T30" fmla="*/ 0 w 31"/>
                  <a:gd name="T31" fmla="*/ 3 h 38"/>
                  <a:gd name="T32" fmla="*/ 3 w 31"/>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3" y="0"/>
                    </a:moveTo>
                    <a:cubicBezTo>
                      <a:pt x="3" y="0"/>
                      <a:pt x="5" y="2"/>
                      <a:pt x="8" y="5"/>
                    </a:cubicBezTo>
                    <a:cubicBezTo>
                      <a:pt x="10" y="7"/>
                      <a:pt x="11" y="8"/>
                      <a:pt x="13" y="10"/>
                    </a:cubicBezTo>
                    <a:cubicBezTo>
                      <a:pt x="15" y="13"/>
                      <a:pt x="16" y="15"/>
                      <a:pt x="18" y="17"/>
                    </a:cubicBezTo>
                    <a:cubicBezTo>
                      <a:pt x="19" y="18"/>
                      <a:pt x="20" y="19"/>
                      <a:pt x="21" y="20"/>
                    </a:cubicBezTo>
                    <a:cubicBezTo>
                      <a:pt x="22" y="21"/>
                      <a:pt x="22" y="22"/>
                      <a:pt x="23" y="23"/>
                    </a:cubicBezTo>
                    <a:cubicBezTo>
                      <a:pt x="25" y="26"/>
                      <a:pt x="26" y="28"/>
                      <a:pt x="27" y="29"/>
                    </a:cubicBezTo>
                    <a:cubicBezTo>
                      <a:pt x="29" y="33"/>
                      <a:pt x="31" y="35"/>
                      <a:pt x="31" y="35"/>
                    </a:cubicBezTo>
                    <a:cubicBezTo>
                      <a:pt x="27" y="38"/>
                      <a:pt x="27" y="38"/>
                      <a:pt x="27" y="38"/>
                    </a:cubicBezTo>
                    <a:cubicBezTo>
                      <a:pt x="27" y="38"/>
                      <a:pt x="25" y="35"/>
                      <a:pt x="23" y="32"/>
                    </a:cubicBezTo>
                    <a:cubicBezTo>
                      <a:pt x="22" y="30"/>
                      <a:pt x="21" y="28"/>
                      <a:pt x="19" y="26"/>
                    </a:cubicBezTo>
                    <a:cubicBezTo>
                      <a:pt x="19" y="25"/>
                      <a:pt x="18" y="24"/>
                      <a:pt x="17" y="23"/>
                    </a:cubicBezTo>
                    <a:cubicBezTo>
                      <a:pt x="16" y="22"/>
                      <a:pt x="16" y="21"/>
                      <a:pt x="15" y="20"/>
                    </a:cubicBezTo>
                    <a:cubicBezTo>
                      <a:pt x="13" y="18"/>
                      <a:pt x="11" y="15"/>
                      <a:pt x="10" y="14"/>
                    </a:cubicBezTo>
                    <a:cubicBezTo>
                      <a:pt x="8" y="12"/>
                      <a:pt x="6" y="10"/>
                      <a:pt x="5" y="8"/>
                    </a:cubicBezTo>
                    <a:cubicBezTo>
                      <a:pt x="2" y="5"/>
                      <a:pt x="0" y="3"/>
                      <a:pt x="0" y="3"/>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7" name="Freeform 29"/>
              <p:cNvSpPr/>
              <p:nvPr/>
            </p:nvSpPr>
            <p:spPr bwMode="auto">
              <a:xfrm>
                <a:off x="16248008" y="7453375"/>
                <a:ext cx="115887" cy="387353"/>
              </a:xfrm>
              <a:custGeom>
                <a:avLst/>
                <a:gdLst>
                  <a:gd name="T0" fmla="*/ 13 w 13"/>
                  <a:gd name="T1" fmla="*/ 0 h 43"/>
                  <a:gd name="T2" fmla="*/ 13 w 13"/>
                  <a:gd name="T3" fmla="*/ 6 h 43"/>
                  <a:gd name="T4" fmla="*/ 13 w 13"/>
                  <a:gd name="T5" fmla="*/ 10 h 43"/>
                  <a:gd name="T6" fmla="*/ 12 w 13"/>
                  <a:gd name="T7" fmla="*/ 14 h 43"/>
                  <a:gd name="T8" fmla="*/ 11 w 13"/>
                  <a:gd name="T9" fmla="*/ 22 h 43"/>
                  <a:gd name="T10" fmla="*/ 9 w 13"/>
                  <a:gd name="T11" fmla="*/ 30 h 43"/>
                  <a:gd name="T12" fmla="*/ 8 w 13"/>
                  <a:gd name="T13" fmla="*/ 34 h 43"/>
                  <a:gd name="T14" fmla="*/ 7 w 13"/>
                  <a:gd name="T15" fmla="*/ 37 h 43"/>
                  <a:gd name="T16" fmla="*/ 5 w 13"/>
                  <a:gd name="T17" fmla="*/ 42 h 43"/>
                  <a:gd name="T18" fmla="*/ 5 w 13"/>
                  <a:gd name="T19" fmla="*/ 43 h 43"/>
                  <a:gd name="T20" fmla="*/ 0 w 13"/>
                  <a:gd name="T21" fmla="*/ 42 h 43"/>
                  <a:gd name="T22" fmla="*/ 1 w 13"/>
                  <a:gd name="T23" fmla="*/ 40 h 43"/>
                  <a:gd name="T24" fmla="*/ 2 w 13"/>
                  <a:gd name="T25" fmla="*/ 35 h 43"/>
                  <a:gd name="T26" fmla="*/ 3 w 13"/>
                  <a:gd name="T27" fmla="*/ 32 h 43"/>
                  <a:gd name="T28" fmla="*/ 4 w 13"/>
                  <a:gd name="T29" fmla="*/ 29 h 43"/>
                  <a:gd name="T30" fmla="*/ 6 w 13"/>
                  <a:gd name="T31" fmla="*/ 21 h 43"/>
                  <a:gd name="T32" fmla="*/ 7 w 13"/>
                  <a:gd name="T33" fmla="*/ 13 h 43"/>
                  <a:gd name="T34" fmla="*/ 8 w 13"/>
                  <a:gd name="T35" fmla="*/ 10 h 43"/>
                  <a:gd name="T36" fmla="*/ 8 w 13"/>
                  <a:gd name="T37" fmla="*/ 6 h 43"/>
                  <a:gd name="T38" fmla="*/ 8 w 13"/>
                  <a:gd name="T39" fmla="*/ 0 h 43"/>
                  <a:gd name="T40" fmla="*/ 13 w 13"/>
                  <a:gd name="T4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43">
                    <a:moveTo>
                      <a:pt x="13" y="0"/>
                    </a:moveTo>
                    <a:cubicBezTo>
                      <a:pt x="13" y="0"/>
                      <a:pt x="13" y="2"/>
                      <a:pt x="13" y="6"/>
                    </a:cubicBezTo>
                    <a:cubicBezTo>
                      <a:pt x="13" y="8"/>
                      <a:pt x="13" y="9"/>
                      <a:pt x="13" y="10"/>
                    </a:cubicBezTo>
                    <a:cubicBezTo>
                      <a:pt x="13" y="11"/>
                      <a:pt x="12" y="12"/>
                      <a:pt x="12" y="14"/>
                    </a:cubicBezTo>
                    <a:cubicBezTo>
                      <a:pt x="12" y="16"/>
                      <a:pt x="12" y="19"/>
                      <a:pt x="11" y="22"/>
                    </a:cubicBezTo>
                    <a:cubicBezTo>
                      <a:pt x="10" y="25"/>
                      <a:pt x="10" y="27"/>
                      <a:pt x="9" y="30"/>
                    </a:cubicBezTo>
                    <a:cubicBezTo>
                      <a:pt x="9" y="31"/>
                      <a:pt x="8" y="32"/>
                      <a:pt x="8" y="34"/>
                    </a:cubicBezTo>
                    <a:cubicBezTo>
                      <a:pt x="8" y="35"/>
                      <a:pt x="7" y="36"/>
                      <a:pt x="7" y="37"/>
                    </a:cubicBezTo>
                    <a:cubicBezTo>
                      <a:pt x="6" y="39"/>
                      <a:pt x="6" y="40"/>
                      <a:pt x="5" y="42"/>
                    </a:cubicBezTo>
                    <a:cubicBezTo>
                      <a:pt x="5" y="43"/>
                      <a:pt x="5" y="43"/>
                      <a:pt x="5" y="43"/>
                    </a:cubicBezTo>
                    <a:cubicBezTo>
                      <a:pt x="0" y="42"/>
                      <a:pt x="0" y="42"/>
                      <a:pt x="0" y="42"/>
                    </a:cubicBezTo>
                    <a:cubicBezTo>
                      <a:pt x="0" y="42"/>
                      <a:pt x="0" y="41"/>
                      <a:pt x="1" y="40"/>
                    </a:cubicBezTo>
                    <a:cubicBezTo>
                      <a:pt x="1" y="39"/>
                      <a:pt x="2" y="37"/>
                      <a:pt x="2" y="35"/>
                    </a:cubicBezTo>
                    <a:cubicBezTo>
                      <a:pt x="3" y="34"/>
                      <a:pt x="3" y="33"/>
                      <a:pt x="3" y="32"/>
                    </a:cubicBezTo>
                    <a:cubicBezTo>
                      <a:pt x="4" y="31"/>
                      <a:pt x="4" y="30"/>
                      <a:pt x="4" y="29"/>
                    </a:cubicBezTo>
                    <a:cubicBezTo>
                      <a:pt x="5" y="26"/>
                      <a:pt x="6" y="24"/>
                      <a:pt x="6" y="21"/>
                    </a:cubicBezTo>
                    <a:cubicBezTo>
                      <a:pt x="7" y="18"/>
                      <a:pt x="7" y="16"/>
                      <a:pt x="7" y="13"/>
                    </a:cubicBezTo>
                    <a:cubicBezTo>
                      <a:pt x="8" y="12"/>
                      <a:pt x="8" y="11"/>
                      <a:pt x="8" y="10"/>
                    </a:cubicBezTo>
                    <a:cubicBezTo>
                      <a:pt x="8" y="9"/>
                      <a:pt x="8" y="7"/>
                      <a:pt x="8" y="6"/>
                    </a:cubicBezTo>
                    <a:cubicBezTo>
                      <a:pt x="8" y="2"/>
                      <a:pt x="8" y="0"/>
                      <a:pt x="8" y="0"/>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8" name="Freeform 30"/>
              <p:cNvSpPr/>
              <p:nvPr/>
            </p:nvSpPr>
            <p:spPr bwMode="auto">
              <a:xfrm>
                <a:off x="15860659" y="8174105"/>
                <a:ext cx="252412" cy="360365"/>
              </a:xfrm>
              <a:custGeom>
                <a:avLst/>
                <a:gdLst>
                  <a:gd name="T0" fmla="*/ 28 w 28"/>
                  <a:gd name="T1" fmla="*/ 3 h 40"/>
                  <a:gd name="T2" fmla="*/ 16 w 28"/>
                  <a:gd name="T3" fmla="*/ 22 h 40"/>
                  <a:gd name="T4" fmla="*/ 4 w 28"/>
                  <a:gd name="T5" fmla="*/ 40 h 40"/>
                  <a:gd name="T6" fmla="*/ 0 w 28"/>
                  <a:gd name="T7" fmla="*/ 37 h 40"/>
                  <a:gd name="T8" fmla="*/ 12 w 28"/>
                  <a:gd name="T9" fmla="*/ 19 h 40"/>
                  <a:gd name="T10" fmla="*/ 23 w 28"/>
                  <a:gd name="T11" fmla="*/ 0 h 40"/>
                  <a:gd name="T12" fmla="*/ 28 w 28"/>
                  <a:gd name="T13" fmla="*/ 3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28" y="3"/>
                    </a:moveTo>
                    <a:cubicBezTo>
                      <a:pt x="28" y="3"/>
                      <a:pt x="22" y="13"/>
                      <a:pt x="16" y="22"/>
                    </a:cubicBezTo>
                    <a:cubicBezTo>
                      <a:pt x="10" y="31"/>
                      <a:pt x="4" y="40"/>
                      <a:pt x="4" y="40"/>
                    </a:cubicBezTo>
                    <a:cubicBezTo>
                      <a:pt x="0" y="37"/>
                      <a:pt x="0" y="37"/>
                      <a:pt x="0" y="37"/>
                    </a:cubicBezTo>
                    <a:cubicBezTo>
                      <a:pt x="0" y="37"/>
                      <a:pt x="6" y="28"/>
                      <a:pt x="12" y="19"/>
                    </a:cubicBezTo>
                    <a:cubicBezTo>
                      <a:pt x="18" y="10"/>
                      <a:pt x="23" y="0"/>
                      <a:pt x="23" y="0"/>
                    </a:cubicBezTo>
                    <a:lnTo>
                      <a:pt x="28"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9" name="Freeform 31"/>
              <p:cNvSpPr/>
              <p:nvPr/>
            </p:nvSpPr>
            <p:spPr bwMode="auto">
              <a:xfrm>
                <a:off x="15374886" y="8831336"/>
                <a:ext cx="287337" cy="331790"/>
              </a:xfrm>
              <a:custGeom>
                <a:avLst/>
                <a:gdLst>
                  <a:gd name="T0" fmla="*/ 181 w 181"/>
                  <a:gd name="T1" fmla="*/ 17 h 209"/>
                  <a:gd name="T2" fmla="*/ 22 w 181"/>
                  <a:gd name="T3" fmla="*/ 209 h 209"/>
                  <a:gd name="T4" fmla="*/ 0 w 181"/>
                  <a:gd name="T5" fmla="*/ 192 h 209"/>
                  <a:gd name="T6" fmla="*/ 158 w 181"/>
                  <a:gd name="T7" fmla="*/ 0 h 209"/>
                  <a:gd name="T8" fmla="*/ 181 w 181"/>
                  <a:gd name="T9" fmla="*/ 17 h 209"/>
                </a:gdLst>
                <a:ahLst/>
                <a:cxnLst>
                  <a:cxn ang="0">
                    <a:pos x="T0" y="T1"/>
                  </a:cxn>
                  <a:cxn ang="0">
                    <a:pos x="T2" y="T3"/>
                  </a:cxn>
                  <a:cxn ang="0">
                    <a:pos x="T4" y="T5"/>
                  </a:cxn>
                  <a:cxn ang="0">
                    <a:pos x="T6" y="T7"/>
                  </a:cxn>
                  <a:cxn ang="0">
                    <a:pos x="T8" y="T9"/>
                  </a:cxn>
                </a:cxnLst>
                <a:rect l="0" t="0" r="r" b="b"/>
                <a:pathLst>
                  <a:path w="181" h="209">
                    <a:moveTo>
                      <a:pt x="181" y="17"/>
                    </a:moveTo>
                    <a:lnTo>
                      <a:pt x="22" y="209"/>
                    </a:lnTo>
                    <a:lnTo>
                      <a:pt x="0" y="192"/>
                    </a:lnTo>
                    <a:lnTo>
                      <a:pt x="158" y="0"/>
                    </a:lnTo>
                    <a:lnTo>
                      <a:pt x="181"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0" name="Freeform 32"/>
              <p:cNvSpPr/>
              <p:nvPr/>
            </p:nvSpPr>
            <p:spPr bwMode="auto">
              <a:xfrm>
                <a:off x="14843075" y="9434591"/>
                <a:ext cx="306386" cy="323853"/>
              </a:xfrm>
              <a:custGeom>
                <a:avLst/>
                <a:gdLst>
                  <a:gd name="T0" fmla="*/ 193 w 193"/>
                  <a:gd name="T1" fmla="*/ 22 h 204"/>
                  <a:gd name="T2" fmla="*/ 23 w 193"/>
                  <a:gd name="T3" fmla="*/ 204 h 204"/>
                  <a:gd name="T4" fmla="*/ 0 w 193"/>
                  <a:gd name="T5" fmla="*/ 181 h 204"/>
                  <a:gd name="T6" fmla="*/ 170 w 193"/>
                  <a:gd name="T7" fmla="*/ 0 h 204"/>
                  <a:gd name="T8" fmla="*/ 193 w 193"/>
                  <a:gd name="T9" fmla="*/ 22 h 204"/>
                </a:gdLst>
                <a:ahLst/>
                <a:cxnLst>
                  <a:cxn ang="0">
                    <a:pos x="T0" y="T1"/>
                  </a:cxn>
                  <a:cxn ang="0">
                    <a:pos x="T2" y="T3"/>
                  </a:cxn>
                  <a:cxn ang="0">
                    <a:pos x="T4" y="T5"/>
                  </a:cxn>
                  <a:cxn ang="0">
                    <a:pos x="T6" y="T7"/>
                  </a:cxn>
                  <a:cxn ang="0">
                    <a:pos x="T8" y="T9"/>
                  </a:cxn>
                </a:cxnLst>
                <a:rect l="0" t="0" r="r" b="b"/>
                <a:pathLst>
                  <a:path w="193" h="204">
                    <a:moveTo>
                      <a:pt x="193" y="22"/>
                    </a:moveTo>
                    <a:lnTo>
                      <a:pt x="23" y="204"/>
                    </a:lnTo>
                    <a:lnTo>
                      <a:pt x="0" y="181"/>
                    </a:lnTo>
                    <a:lnTo>
                      <a:pt x="170" y="0"/>
                    </a:lnTo>
                    <a:lnTo>
                      <a:pt x="193"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1" name="Freeform 33"/>
              <p:cNvSpPr/>
              <p:nvPr/>
            </p:nvSpPr>
            <p:spPr bwMode="auto">
              <a:xfrm>
                <a:off x="14285864" y="10001333"/>
                <a:ext cx="323849" cy="323853"/>
              </a:xfrm>
              <a:custGeom>
                <a:avLst/>
                <a:gdLst>
                  <a:gd name="T0" fmla="*/ 204 w 204"/>
                  <a:gd name="T1" fmla="*/ 28 h 204"/>
                  <a:gd name="T2" fmla="*/ 23 w 204"/>
                  <a:gd name="T3" fmla="*/ 204 h 204"/>
                  <a:gd name="T4" fmla="*/ 0 w 204"/>
                  <a:gd name="T5" fmla="*/ 176 h 204"/>
                  <a:gd name="T6" fmla="*/ 176 w 204"/>
                  <a:gd name="T7" fmla="*/ 0 h 204"/>
                  <a:gd name="T8" fmla="*/ 204 w 204"/>
                  <a:gd name="T9" fmla="*/ 28 h 204"/>
                </a:gdLst>
                <a:ahLst/>
                <a:cxnLst>
                  <a:cxn ang="0">
                    <a:pos x="T0" y="T1"/>
                  </a:cxn>
                  <a:cxn ang="0">
                    <a:pos x="T2" y="T3"/>
                  </a:cxn>
                  <a:cxn ang="0">
                    <a:pos x="T4" y="T5"/>
                  </a:cxn>
                  <a:cxn ang="0">
                    <a:pos x="T6" y="T7"/>
                  </a:cxn>
                  <a:cxn ang="0">
                    <a:pos x="T8" y="T9"/>
                  </a:cxn>
                </a:cxnLst>
                <a:rect l="0" t="0" r="r" b="b"/>
                <a:pathLst>
                  <a:path w="204" h="204">
                    <a:moveTo>
                      <a:pt x="204" y="28"/>
                    </a:moveTo>
                    <a:lnTo>
                      <a:pt x="23" y="204"/>
                    </a:lnTo>
                    <a:lnTo>
                      <a:pt x="0" y="176"/>
                    </a:lnTo>
                    <a:lnTo>
                      <a:pt x="176" y="0"/>
                    </a:lnTo>
                    <a:lnTo>
                      <a:pt x="204"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2" name="Freeform 34"/>
              <p:cNvSpPr/>
              <p:nvPr/>
            </p:nvSpPr>
            <p:spPr bwMode="auto">
              <a:xfrm>
                <a:off x="13701666" y="10550613"/>
                <a:ext cx="341311" cy="323853"/>
              </a:xfrm>
              <a:custGeom>
                <a:avLst/>
                <a:gdLst>
                  <a:gd name="T0" fmla="*/ 215 w 215"/>
                  <a:gd name="T1" fmla="*/ 28 h 204"/>
                  <a:gd name="T2" fmla="*/ 34 w 215"/>
                  <a:gd name="T3" fmla="*/ 204 h 204"/>
                  <a:gd name="T4" fmla="*/ 0 w 215"/>
                  <a:gd name="T5" fmla="*/ 170 h 204"/>
                  <a:gd name="T6" fmla="*/ 187 w 215"/>
                  <a:gd name="T7" fmla="*/ 0 h 204"/>
                  <a:gd name="T8" fmla="*/ 215 w 215"/>
                  <a:gd name="T9" fmla="*/ 28 h 204"/>
                </a:gdLst>
                <a:ahLst/>
                <a:cxnLst>
                  <a:cxn ang="0">
                    <a:pos x="T0" y="T1"/>
                  </a:cxn>
                  <a:cxn ang="0">
                    <a:pos x="T2" y="T3"/>
                  </a:cxn>
                  <a:cxn ang="0">
                    <a:pos x="T4" y="T5"/>
                  </a:cxn>
                  <a:cxn ang="0">
                    <a:pos x="T6" y="T7"/>
                  </a:cxn>
                  <a:cxn ang="0">
                    <a:pos x="T8" y="T9"/>
                  </a:cxn>
                </a:cxnLst>
                <a:rect l="0" t="0" r="r" b="b"/>
                <a:pathLst>
                  <a:path w="215" h="204">
                    <a:moveTo>
                      <a:pt x="215" y="28"/>
                    </a:moveTo>
                    <a:lnTo>
                      <a:pt x="34" y="204"/>
                    </a:lnTo>
                    <a:lnTo>
                      <a:pt x="0" y="170"/>
                    </a:lnTo>
                    <a:lnTo>
                      <a:pt x="187" y="0"/>
                    </a:lnTo>
                    <a:lnTo>
                      <a:pt x="215"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3" name="Freeform 35"/>
              <p:cNvSpPr/>
              <p:nvPr/>
            </p:nvSpPr>
            <p:spPr bwMode="auto">
              <a:xfrm>
                <a:off x="13115881" y="11090367"/>
                <a:ext cx="342899" cy="314328"/>
              </a:xfrm>
              <a:custGeom>
                <a:avLst/>
                <a:gdLst>
                  <a:gd name="T0" fmla="*/ 216 w 216"/>
                  <a:gd name="T1" fmla="*/ 28 h 198"/>
                  <a:gd name="T2" fmla="*/ 29 w 216"/>
                  <a:gd name="T3" fmla="*/ 198 h 198"/>
                  <a:gd name="T4" fmla="*/ 0 w 216"/>
                  <a:gd name="T5" fmla="*/ 164 h 198"/>
                  <a:gd name="T6" fmla="*/ 187 w 216"/>
                  <a:gd name="T7" fmla="*/ 0 h 198"/>
                  <a:gd name="T8" fmla="*/ 216 w 216"/>
                  <a:gd name="T9" fmla="*/ 28 h 198"/>
                </a:gdLst>
                <a:ahLst/>
                <a:cxnLst>
                  <a:cxn ang="0">
                    <a:pos x="T0" y="T1"/>
                  </a:cxn>
                  <a:cxn ang="0">
                    <a:pos x="T2" y="T3"/>
                  </a:cxn>
                  <a:cxn ang="0">
                    <a:pos x="T4" y="T5"/>
                  </a:cxn>
                  <a:cxn ang="0">
                    <a:pos x="T6" y="T7"/>
                  </a:cxn>
                  <a:cxn ang="0">
                    <a:pos x="T8" y="T9"/>
                  </a:cxn>
                </a:cxnLst>
                <a:rect l="0" t="0" r="r" b="b"/>
                <a:pathLst>
                  <a:path w="216" h="198">
                    <a:moveTo>
                      <a:pt x="216" y="28"/>
                    </a:moveTo>
                    <a:lnTo>
                      <a:pt x="29" y="198"/>
                    </a:lnTo>
                    <a:lnTo>
                      <a:pt x="0" y="164"/>
                    </a:lnTo>
                    <a:lnTo>
                      <a:pt x="187" y="0"/>
                    </a:lnTo>
                    <a:lnTo>
                      <a:pt x="216"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4" name="Freeform 36"/>
              <p:cNvSpPr/>
              <p:nvPr/>
            </p:nvSpPr>
            <p:spPr bwMode="auto">
              <a:xfrm>
                <a:off x="12514220" y="11603134"/>
                <a:ext cx="350836" cy="323853"/>
              </a:xfrm>
              <a:custGeom>
                <a:avLst/>
                <a:gdLst>
                  <a:gd name="T0" fmla="*/ 221 w 221"/>
                  <a:gd name="T1" fmla="*/ 40 h 204"/>
                  <a:gd name="T2" fmla="*/ 34 w 221"/>
                  <a:gd name="T3" fmla="*/ 204 h 204"/>
                  <a:gd name="T4" fmla="*/ 0 w 221"/>
                  <a:gd name="T5" fmla="*/ 165 h 204"/>
                  <a:gd name="T6" fmla="*/ 192 w 221"/>
                  <a:gd name="T7" fmla="*/ 0 h 204"/>
                  <a:gd name="T8" fmla="*/ 221 w 221"/>
                  <a:gd name="T9" fmla="*/ 40 h 204"/>
                </a:gdLst>
                <a:ahLst/>
                <a:cxnLst>
                  <a:cxn ang="0">
                    <a:pos x="T0" y="T1"/>
                  </a:cxn>
                  <a:cxn ang="0">
                    <a:pos x="T2" y="T3"/>
                  </a:cxn>
                  <a:cxn ang="0">
                    <a:pos x="T4" y="T5"/>
                  </a:cxn>
                  <a:cxn ang="0">
                    <a:pos x="T6" y="T7"/>
                  </a:cxn>
                  <a:cxn ang="0">
                    <a:pos x="T8" y="T9"/>
                  </a:cxn>
                </a:cxnLst>
                <a:rect l="0" t="0" r="r" b="b"/>
                <a:pathLst>
                  <a:path w="221" h="204">
                    <a:moveTo>
                      <a:pt x="221" y="40"/>
                    </a:moveTo>
                    <a:lnTo>
                      <a:pt x="34" y="204"/>
                    </a:lnTo>
                    <a:lnTo>
                      <a:pt x="0" y="165"/>
                    </a:lnTo>
                    <a:lnTo>
                      <a:pt x="192" y="0"/>
                    </a:lnTo>
                    <a:lnTo>
                      <a:pt x="221"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5" name="Freeform 37"/>
              <p:cNvSpPr/>
              <p:nvPr/>
            </p:nvSpPr>
            <p:spPr bwMode="auto">
              <a:xfrm>
                <a:off x="11901448" y="12115900"/>
                <a:ext cx="360361" cy="315915"/>
              </a:xfrm>
              <a:custGeom>
                <a:avLst/>
                <a:gdLst>
                  <a:gd name="T0" fmla="*/ 227 w 227"/>
                  <a:gd name="T1" fmla="*/ 40 h 199"/>
                  <a:gd name="T2" fmla="*/ 34 w 227"/>
                  <a:gd name="T3" fmla="*/ 199 h 199"/>
                  <a:gd name="T4" fmla="*/ 0 w 227"/>
                  <a:gd name="T5" fmla="*/ 159 h 199"/>
                  <a:gd name="T6" fmla="*/ 193 w 227"/>
                  <a:gd name="T7" fmla="*/ 0 h 199"/>
                  <a:gd name="T8" fmla="*/ 227 w 227"/>
                  <a:gd name="T9" fmla="*/ 40 h 199"/>
                </a:gdLst>
                <a:ahLst/>
                <a:cxnLst>
                  <a:cxn ang="0">
                    <a:pos x="T0" y="T1"/>
                  </a:cxn>
                  <a:cxn ang="0">
                    <a:pos x="T2" y="T3"/>
                  </a:cxn>
                  <a:cxn ang="0">
                    <a:pos x="T4" y="T5"/>
                  </a:cxn>
                  <a:cxn ang="0">
                    <a:pos x="T6" y="T7"/>
                  </a:cxn>
                  <a:cxn ang="0">
                    <a:pos x="T8" y="T9"/>
                  </a:cxn>
                </a:cxnLst>
                <a:rect l="0" t="0" r="r" b="b"/>
                <a:pathLst>
                  <a:path w="227" h="199">
                    <a:moveTo>
                      <a:pt x="227" y="40"/>
                    </a:moveTo>
                    <a:lnTo>
                      <a:pt x="34" y="199"/>
                    </a:lnTo>
                    <a:lnTo>
                      <a:pt x="0" y="159"/>
                    </a:lnTo>
                    <a:lnTo>
                      <a:pt x="193" y="0"/>
                    </a:lnTo>
                    <a:lnTo>
                      <a:pt x="22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6" name="Freeform 38"/>
              <p:cNvSpPr/>
              <p:nvPr/>
            </p:nvSpPr>
            <p:spPr bwMode="auto">
              <a:xfrm>
                <a:off x="11290262" y="12620730"/>
                <a:ext cx="360361" cy="314328"/>
              </a:xfrm>
              <a:custGeom>
                <a:avLst/>
                <a:gdLst>
                  <a:gd name="T0" fmla="*/ 227 w 227"/>
                  <a:gd name="T1" fmla="*/ 40 h 198"/>
                  <a:gd name="T2" fmla="*/ 34 w 227"/>
                  <a:gd name="T3" fmla="*/ 198 h 198"/>
                  <a:gd name="T4" fmla="*/ 0 w 227"/>
                  <a:gd name="T5" fmla="*/ 153 h 198"/>
                  <a:gd name="T6" fmla="*/ 193 w 227"/>
                  <a:gd name="T7" fmla="*/ 0 h 198"/>
                  <a:gd name="T8" fmla="*/ 227 w 227"/>
                  <a:gd name="T9" fmla="*/ 40 h 198"/>
                </a:gdLst>
                <a:ahLst/>
                <a:cxnLst>
                  <a:cxn ang="0">
                    <a:pos x="T0" y="T1"/>
                  </a:cxn>
                  <a:cxn ang="0">
                    <a:pos x="T2" y="T3"/>
                  </a:cxn>
                  <a:cxn ang="0">
                    <a:pos x="T4" y="T5"/>
                  </a:cxn>
                  <a:cxn ang="0">
                    <a:pos x="T6" y="T7"/>
                  </a:cxn>
                  <a:cxn ang="0">
                    <a:pos x="T8" y="T9"/>
                  </a:cxn>
                </a:cxnLst>
                <a:rect l="0" t="0" r="r" b="b"/>
                <a:pathLst>
                  <a:path w="227" h="198">
                    <a:moveTo>
                      <a:pt x="227" y="40"/>
                    </a:moveTo>
                    <a:lnTo>
                      <a:pt x="34" y="198"/>
                    </a:lnTo>
                    <a:lnTo>
                      <a:pt x="0" y="153"/>
                    </a:lnTo>
                    <a:lnTo>
                      <a:pt x="193" y="0"/>
                    </a:lnTo>
                    <a:lnTo>
                      <a:pt x="227" y="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7" name="Freeform 39"/>
              <p:cNvSpPr/>
              <p:nvPr/>
            </p:nvSpPr>
            <p:spPr bwMode="auto">
              <a:xfrm>
                <a:off x="10660027" y="13106509"/>
                <a:ext cx="377824" cy="323853"/>
              </a:xfrm>
              <a:custGeom>
                <a:avLst/>
                <a:gdLst>
                  <a:gd name="T0" fmla="*/ 238 w 238"/>
                  <a:gd name="T1" fmla="*/ 51 h 204"/>
                  <a:gd name="T2" fmla="*/ 40 w 238"/>
                  <a:gd name="T3" fmla="*/ 204 h 204"/>
                  <a:gd name="T4" fmla="*/ 0 w 238"/>
                  <a:gd name="T5" fmla="*/ 159 h 204"/>
                  <a:gd name="T6" fmla="*/ 198 w 238"/>
                  <a:gd name="T7" fmla="*/ 0 h 204"/>
                  <a:gd name="T8" fmla="*/ 238 w 238"/>
                  <a:gd name="T9" fmla="*/ 51 h 204"/>
                </a:gdLst>
                <a:ahLst/>
                <a:cxnLst>
                  <a:cxn ang="0">
                    <a:pos x="T0" y="T1"/>
                  </a:cxn>
                  <a:cxn ang="0">
                    <a:pos x="T2" y="T3"/>
                  </a:cxn>
                  <a:cxn ang="0">
                    <a:pos x="T4" y="T5"/>
                  </a:cxn>
                  <a:cxn ang="0">
                    <a:pos x="T6" y="T7"/>
                  </a:cxn>
                  <a:cxn ang="0">
                    <a:pos x="T8" y="T9"/>
                  </a:cxn>
                </a:cxnLst>
                <a:rect l="0" t="0" r="r" b="b"/>
                <a:pathLst>
                  <a:path w="238" h="204">
                    <a:moveTo>
                      <a:pt x="238" y="51"/>
                    </a:moveTo>
                    <a:lnTo>
                      <a:pt x="40" y="204"/>
                    </a:lnTo>
                    <a:lnTo>
                      <a:pt x="0" y="159"/>
                    </a:lnTo>
                    <a:lnTo>
                      <a:pt x="198" y="0"/>
                    </a:lnTo>
                    <a:lnTo>
                      <a:pt x="238" y="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8" name="Freeform 40"/>
              <p:cNvSpPr/>
              <p:nvPr/>
            </p:nvSpPr>
            <p:spPr bwMode="auto">
              <a:xfrm>
                <a:off x="10137741" y="13592288"/>
                <a:ext cx="269874" cy="161926"/>
              </a:xfrm>
              <a:custGeom>
                <a:avLst/>
                <a:gdLst>
                  <a:gd name="T0" fmla="*/ 170 w 170"/>
                  <a:gd name="T1" fmla="*/ 51 h 102"/>
                  <a:gd name="T2" fmla="*/ 102 w 170"/>
                  <a:gd name="T3" fmla="*/ 102 h 102"/>
                  <a:gd name="T4" fmla="*/ 0 w 170"/>
                  <a:gd name="T5" fmla="*/ 102 h 102"/>
                  <a:gd name="T6" fmla="*/ 131 w 170"/>
                  <a:gd name="T7" fmla="*/ 0 h 102"/>
                  <a:gd name="T8" fmla="*/ 170 w 170"/>
                  <a:gd name="T9" fmla="*/ 51 h 102"/>
                </a:gdLst>
                <a:ahLst/>
                <a:cxnLst>
                  <a:cxn ang="0">
                    <a:pos x="T0" y="T1"/>
                  </a:cxn>
                  <a:cxn ang="0">
                    <a:pos x="T2" y="T3"/>
                  </a:cxn>
                  <a:cxn ang="0">
                    <a:pos x="T4" y="T5"/>
                  </a:cxn>
                  <a:cxn ang="0">
                    <a:pos x="T6" y="T7"/>
                  </a:cxn>
                  <a:cxn ang="0">
                    <a:pos x="T8" y="T9"/>
                  </a:cxn>
                </a:cxnLst>
                <a:rect l="0" t="0" r="r" b="b"/>
                <a:pathLst>
                  <a:path w="170" h="102">
                    <a:moveTo>
                      <a:pt x="170" y="51"/>
                    </a:moveTo>
                    <a:lnTo>
                      <a:pt x="102" y="102"/>
                    </a:lnTo>
                    <a:lnTo>
                      <a:pt x="0" y="102"/>
                    </a:lnTo>
                    <a:lnTo>
                      <a:pt x="131" y="0"/>
                    </a:lnTo>
                    <a:lnTo>
                      <a:pt x="170" y="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grpSp>
        <p:cxnSp>
          <p:nvCxnSpPr>
            <p:cNvPr id="6" name="Elbow Connector 5"/>
            <p:cNvCxnSpPr/>
            <p:nvPr/>
          </p:nvCxnSpPr>
          <p:spPr>
            <a:xfrm rot="10800000" flipV="1">
              <a:off x="5536361" y="4099202"/>
              <a:ext cx="2666114" cy="1006927"/>
            </a:xfrm>
            <a:prstGeom prst="bentConnector3">
              <a:avLst>
                <a:gd name="adj1" fmla="val 99600"/>
              </a:avLst>
            </a:prstGeom>
            <a:ln w="53975">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0800000" flipV="1">
              <a:off x="6182545" y="2654247"/>
              <a:ext cx="1540877" cy="1005687"/>
            </a:xfrm>
            <a:prstGeom prst="bentConnector3">
              <a:avLst>
                <a:gd name="adj1" fmla="val 99537"/>
              </a:avLst>
            </a:prstGeom>
            <a:ln w="53975">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a:off x="1046442" y="1874746"/>
              <a:ext cx="1777052" cy="824048"/>
            </a:xfrm>
            <a:prstGeom prst="bentConnector3">
              <a:avLst>
                <a:gd name="adj1" fmla="val 98732"/>
              </a:avLst>
            </a:prstGeom>
            <a:ln w="53975">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4193645" y="1824975"/>
              <a:ext cx="1170063" cy="466743"/>
            </a:xfrm>
            <a:prstGeom prst="bentConnector3">
              <a:avLst>
                <a:gd name="adj1" fmla="val 99986"/>
              </a:avLst>
            </a:prstGeom>
            <a:ln w="53975">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0" name="Subtitle 2"/>
            <p:cNvSpPr txBox="1"/>
            <p:nvPr/>
          </p:nvSpPr>
          <p:spPr>
            <a:xfrm>
              <a:off x="266909" y="1831646"/>
              <a:ext cx="2404214" cy="795559"/>
            </a:xfrm>
            <a:prstGeom prst="rect">
              <a:avLst/>
            </a:prstGeom>
          </p:spPr>
          <p:txBody>
            <a:bodyPr vert="horz" lIns="91398" tIns="45698" rIns="91398" bIns="4569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sz="1050" b="1" dirty="0">
                <a:solidFill>
                  <a:schemeClr val="tx1">
                    <a:lumMod val="75000"/>
                  </a:schemeClr>
                </a:solidFill>
                <a:latin typeface="Arial" panose="020B0604020202020204" pitchFamily="34" charset="0"/>
                <a:ea typeface="Arial" panose="020B0604020202020204" pitchFamily="34" charset="0"/>
                <a:cs typeface="Lato Regular"/>
              </a:endParaRPr>
            </a:p>
            <a:p>
              <a:pPr marL="0" indent="0">
                <a:buNone/>
              </a:pPr>
              <a:r>
                <a:rPr lang="en-US" sz="1600" b="1" dirty="0">
                  <a:latin typeface="Times New Roman" panose="02020603050405020304" pitchFamily="18" charset="0"/>
                  <a:cs typeface="Times New Roman" panose="02020603050405020304" pitchFamily="18" charset="0"/>
                </a:rPr>
                <a:t>Developing curricula for schools and universities</a:t>
              </a:r>
              <a:endParaRPr lang="en-US" sz="1600" b="1" dirty="0">
                <a:solidFill>
                  <a:schemeClr val="tx1">
                    <a:lumMod val="75000"/>
                  </a:schemeClr>
                </a:solidFill>
                <a:latin typeface="Times New Roman" panose="02020603050405020304" pitchFamily="18" charset="0"/>
                <a:ea typeface="Arial" panose="020B0604020202020204" pitchFamily="34" charset="0"/>
                <a:cs typeface="Times New Roman" panose="02020603050405020304" pitchFamily="18" charset="0"/>
              </a:endParaRPr>
            </a:p>
          </p:txBody>
        </p:sp>
        <p:sp>
          <p:nvSpPr>
            <p:cNvPr id="11" name="Subtitle 2"/>
            <p:cNvSpPr txBox="1"/>
            <p:nvPr/>
          </p:nvSpPr>
          <p:spPr>
            <a:xfrm>
              <a:off x="5477581" y="1657465"/>
              <a:ext cx="2482946" cy="934894"/>
            </a:xfrm>
            <a:prstGeom prst="rect">
              <a:avLst/>
            </a:prstGeom>
          </p:spPr>
          <p:txBody>
            <a:bodyPr vert="horz" lIns="91398" tIns="45698" rIns="91398" bIns="4569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sz="1600" b="1" dirty="0">
                  <a:latin typeface="Times New Roman" panose="02020603050405020304" pitchFamily="18" charset="0"/>
                  <a:cs typeface="Times New Roman" panose="02020603050405020304" pitchFamily="18" charset="0"/>
                </a:rPr>
                <a:t>Exploring and developing funding sources</a:t>
              </a:r>
              <a:r>
                <a:rPr lang="en-US" sz="1600" b="1" dirty="0">
                  <a:solidFill>
                    <a:schemeClr val="tx1">
                      <a:lumMod val="75000"/>
                    </a:schemeClr>
                  </a:solidFill>
                  <a:latin typeface="Times New Roman" panose="02020603050405020304" pitchFamily="18" charset="0"/>
                  <a:ea typeface="Arial" panose="020B0604020202020204" pitchFamily="34" charset="0"/>
                  <a:cs typeface="Times New Roman" panose="02020603050405020304" pitchFamily="18" charset="0"/>
                </a:rPr>
                <a:t>. </a:t>
              </a:r>
            </a:p>
          </p:txBody>
        </p:sp>
        <p:sp>
          <p:nvSpPr>
            <p:cNvPr id="12" name="Subtitle 2"/>
            <p:cNvSpPr txBox="1"/>
            <p:nvPr/>
          </p:nvSpPr>
          <p:spPr>
            <a:xfrm>
              <a:off x="6311336" y="2780958"/>
              <a:ext cx="2365891" cy="643599"/>
            </a:xfrm>
            <a:prstGeom prst="rect">
              <a:avLst/>
            </a:prstGeom>
          </p:spPr>
          <p:txBody>
            <a:bodyPr vert="horz" lIns="91398" tIns="45698" rIns="91398" bIns="4569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r">
                <a:buNone/>
              </a:pPr>
              <a:r>
                <a:rPr lang="en-IN" sz="1600" b="1" dirty="0">
                  <a:latin typeface="Times New Roman" panose="02020603050405020304" pitchFamily="18" charset="0"/>
                  <a:cs typeface="Times New Roman" panose="02020603050405020304" pitchFamily="18" charset="0"/>
                </a:rPr>
                <a:t>Developing media campaign</a:t>
              </a:r>
              <a:endParaRPr lang="en-US" sz="1600" b="1"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13" name="Subtitle 2"/>
            <p:cNvSpPr txBox="1"/>
            <p:nvPr/>
          </p:nvSpPr>
          <p:spPr>
            <a:xfrm>
              <a:off x="6839600" y="4256757"/>
              <a:ext cx="2007152" cy="592482"/>
            </a:xfrm>
            <a:prstGeom prst="rect">
              <a:avLst/>
            </a:prstGeom>
          </p:spPr>
          <p:txBody>
            <a:bodyPr vert="horz" lIns="91398" tIns="45698" rIns="91398" bIns="4569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r">
                <a:buNone/>
              </a:pPr>
              <a:r>
                <a:rPr lang="en-IN" sz="1600" b="1" dirty="0">
                  <a:latin typeface="Times New Roman" panose="02020603050405020304" pitchFamily="18" charset="0"/>
                  <a:cs typeface="Times New Roman" panose="02020603050405020304" pitchFamily="18" charset="0"/>
                </a:rPr>
                <a:t>Forming stakeholder councils</a:t>
              </a:r>
              <a:r>
                <a:rPr lang="en-US" sz="1600" b="1" dirty="0">
                  <a:latin typeface="Times New Roman" panose="02020603050405020304" pitchFamily="18" charset="0"/>
                  <a:ea typeface="Arial" panose="020B0604020202020204" pitchFamily="34" charset="0"/>
                  <a:cs typeface="Times New Roman" panose="02020603050405020304" pitchFamily="18" charset="0"/>
                </a:rPr>
                <a:t>.</a:t>
              </a:r>
            </a:p>
          </p:txBody>
        </p:sp>
      </p:grpSp>
    </p:spTree>
    <p:extLst>
      <p:ext uri="{BB962C8B-B14F-4D97-AF65-F5344CB8AC3E}">
        <p14:creationId xmlns:p14="http://schemas.microsoft.com/office/powerpoint/2010/main" val="1984128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F71A-5035-4DC0-8AB8-FE4F55F78364}"/>
              </a:ext>
            </a:extLst>
          </p:cNvPr>
          <p:cNvSpPr>
            <a:spLocks noGrp="1"/>
          </p:cNvSpPr>
          <p:nvPr>
            <p:ph type="title"/>
          </p:nvPr>
        </p:nvSpPr>
        <p:spPr/>
        <p:txBody>
          <a:bodyPr/>
          <a:lstStyle/>
          <a:p>
            <a:r>
              <a:rPr lang="en-IN" dirty="0" smtClean="0">
                <a:cs typeface="Times New Roman" panose="02020603050405020304" pitchFamily="18" charset="0"/>
              </a:rPr>
              <a:t>IMPLEMENTATION</a:t>
            </a:r>
            <a:endParaRPr lang="en-IN" dirty="0"/>
          </a:p>
        </p:txBody>
      </p:sp>
      <p:sp>
        <p:nvSpPr>
          <p:cNvPr id="3" name="Content Placeholder 2">
            <a:extLst>
              <a:ext uri="{FF2B5EF4-FFF2-40B4-BE49-F238E27FC236}">
                <a16:creationId xmlns:a16="http://schemas.microsoft.com/office/drawing/2014/main" id="{8CF3E899-2E18-49F3-8CBC-3CC8A2300B16}"/>
              </a:ext>
            </a:extLst>
          </p:cNvPr>
          <p:cNvSpPr>
            <a:spLocks noGrp="1"/>
          </p:cNvSpPr>
          <p:nvPr>
            <p:ph idx="1"/>
          </p:nvPr>
        </p:nvSpPr>
        <p:spPr>
          <a:xfrm>
            <a:off x="357158" y="1285860"/>
            <a:ext cx="8572560" cy="5357850"/>
          </a:xfrm>
        </p:spPr>
        <p:txBody>
          <a:bodyPr/>
          <a:lstStyle/>
          <a:p>
            <a:pPr algn="just"/>
            <a:r>
              <a:rPr lang="en-US" dirty="0">
                <a:solidFill>
                  <a:srgbClr val="C00000"/>
                </a:solidFill>
                <a:latin typeface="Bahnschrift SemiBold Condensed" pitchFamily="34" charset="0"/>
              </a:rPr>
              <a:t>Financial incentives and disincentives: </a:t>
            </a:r>
            <a:r>
              <a:rPr lang="en-US" dirty="0">
                <a:latin typeface="Bahnschrift SemiBold Condensed" pitchFamily="34" charset="0"/>
              </a:rPr>
              <a:t>Linking an economic benefit to the implementation of source reduction activities encourages source reduction.</a:t>
            </a:r>
          </a:p>
          <a:p>
            <a:pPr algn="just"/>
            <a:r>
              <a:rPr lang="en-US" dirty="0">
                <a:latin typeface="Bahnschrift SemiBold Condensed" pitchFamily="34" charset="0"/>
              </a:rPr>
              <a:t>For example, financial disincentives represent additional costs to the waste producing activities that could be avoided through source reduction activities. </a:t>
            </a:r>
            <a:endParaRPr lang="en-IN" dirty="0">
              <a:latin typeface="Bahnschrift SemiBold Condensed" pitchFamily="34" charset="0"/>
            </a:endParaRPr>
          </a:p>
        </p:txBody>
      </p:sp>
    </p:spTree>
    <p:extLst>
      <p:ext uri="{BB962C8B-B14F-4D97-AF65-F5344CB8AC3E}">
        <p14:creationId xmlns:p14="http://schemas.microsoft.com/office/powerpoint/2010/main" val="911828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bwMode="auto">
          <a:xfrm>
            <a:off x="646658" y="2609320"/>
            <a:ext cx="2100267" cy="832014"/>
          </a:xfrm>
          <a:custGeom>
            <a:avLst/>
            <a:gdLst>
              <a:gd name="connsiteX0" fmla="*/ 0 w 5327650"/>
              <a:gd name="connsiteY0" fmla="*/ 0 h 1784350"/>
              <a:gd name="connsiteX1" fmla="*/ 4505325 w 5327650"/>
              <a:gd name="connsiteY1" fmla="*/ 0 h 1784350"/>
              <a:gd name="connsiteX2" fmla="*/ 5327650 w 5327650"/>
              <a:gd name="connsiteY2" fmla="*/ 895350 h 1784350"/>
              <a:gd name="connsiteX3" fmla="*/ 4505325 w 5327650"/>
              <a:gd name="connsiteY3" fmla="*/ 1784350 h 1784350"/>
              <a:gd name="connsiteX4" fmla="*/ 0 w 5327650"/>
              <a:gd name="connsiteY4" fmla="*/ 1784350 h 1784350"/>
              <a:gd name="connsiteX5" fmla="*/ 0 w 5327650"/>
              <a:gd name="connsiteY5" fmla="*/ 1741774 h 1784350"/>
              <a:gd name="connsiteX6" fmla="*/ 788988 w 5327650"/>
              <a:gd name="connsiteY6" fmla="*/ 895350 h 1784350"/>
              <a:gd name="connsiteX7" fmla="*/ 0 w 5327650"/>
              <a:gd name="connsiteY7" fmla="*/ 42880 h 1784350"/>
              <a:gd name="connsiteX8" fmla="*/ 0 w 5327650"/>
              <a:gd name="connsiteY8" fmla="*/ 0 h 17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650" h="1784350">
                <a:moveTo>
                  <a:pt x="0" y="0"/>
                </a:moveTo>
                <a:lnTo>
                  <a:pt x="4505325" y="0"/>
                </a:lnTo>
                <a:lnTo>
                  <a:pt x="5327650" y="895350"/>
                </a:lnTo>
                <a:lnTo>
                  <a:pt x="4505325" y="1784350"/>
                </a:lnTo>
                <a:lnTo>
                  <a:pt x="0" y="1784350"/>
                </a:lnTo>
                <a:lnTo>
                  <a:pt x="0" y="1741774"/>
                </a:lnTo>
                <a:lnTo>
                  <a:pt x="788988" y="895350"/>
                </a:lnTo>
                <a:lnTo>
                  <a:pt x="0" y="42880"/>
                </a:lnTo>
                <a:lnTo>
                  <a:pt x="0" y="0"/>
                </a:lnTo>
                <a:close/>
              </a:path>
            </a:pathLst>
          </a:custGeom>
          <a:solidFill>
            <a:schemeClr val="accent1"/>
          </a:solidFill>
          <a:ln>
            <a:noFill/>
          </a:ln>
        </p:spPr>
        <p:txBody>
          <a:bodyPr vert="horz" wrap="square" lIns="34290" tIns="17145" rIns="34290" bIns="17145" numCol="1" anchor="t" anchorCtr="0" compatLnSpc="1">
            <a:noAutofit/>
          </a:bodyPr>
          <a:lstStyle/>
          <a:p>
            <a:endParaRPr lang="en-US" sz="675" dirty="0">
              <a:latin typeface="Arial" panose="020B0604020202020204" pitchFamily="34" charset="0"/>
              <a:ea typeface="Arial" panose="020B0604020202020204" pitchFamily="34" charset="0"/>
            </a:endParaRPr>
          </a:p>
        </p:txBody>
      </p:sp>
      <p:sp>
        <p:nvSpPr>
          <p:cNvPr id="20" name="Freeform 19"/>
          <p:cNvSpPr/>
          <p:nvPr/>
        </p:nvSpPr>
        <p:spPr bwMode="auto">
          <a:xfrm>
            <a:off x="2660404" y="2609320"/>
            <a:ext cx="2100267" cy="832014"/>
          </a:xfrm>
          <a:custGeom>
            <a:avLst/>
            <a:gdLst>
              <a:gd name="connsiteX0" fmla="*/ 0 w 5327650"/>
              <a:gd name="connsiteY0" fmla="*/ 0 h 1784350"/>
              <a:gd name="connsiteX1" fmla="*/ 4505325 w 5327650"/>
              <a:gd name="connsiteY1" fmla="*/ 0 h 1784350"/>
              <a:gd name="connsiteX2" fmla="*/ 5327650 w 5327650"/>
              <a:gd name="connsiteY2" fmla="*/ 895350 h 1784350"/>
              <a:gd name="connsiteX3" fmla="*/ 4505325 w 5327650"/>
              <a:gd name="connsiteY3" fmla="*/ 1784350 h 1784350"/>
              <a:gd name="connsiteX4" fmla="*/ 0 w 5327650"/>
              <a:gd name="connsiteY4" fmla="*/ 1784350 h 1784350"/>
              <a:gd name="connsiteX5" fmla="*/ 0 w 5327650"/>
              <a:gd name="connsiteY5" fmla="*/ 1741774 h 1784350"/>
              <a:gd name="connsiteX6" fmla="*/ 788988 w 5327650"/>
              <a:gd name="connsiteY6" fmla="*/ 895350 h 1784350"/>
              <a:gd name="connsiteX7" fmla="*/ 0 w 5327650"/>
              <a:gd name="connsiteY7" fmla="*/ 42880 h 1784350"/>
              <a:gd name="connsiteX8" fmla="*/ 0 w 5327650"/>
              <a:gd name="connsiteY8" fmla="*/ 0 h 17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650" h="1784350">
                <a:moveTo>
                  <a:pt x="0" y="0"/>
                </a:moveTo>
                <a:lnTo>
                  <a:pt x="4505325" y="0"/>
                </a:lnTo>
                <a:lnTo>
                  <a:pt x="5327650" y="895350"/>
                </a:lnTo>
                <a:lnTo>
                  <a:pt x="4505325" y="1784350"/>
                </a:lnTo>
                <a:lnTo>
                  <a:pt x="0" y="1784350"/>
                </a:lnTo>
                <a:lnTo>
                  <a:pt x="0" y="1741774"/>
                </a:lnTo>
                <a:lnTo>
                  <a:pt x="788988" y="895350"/>
                </a:lnTo>
                <a:lnTo>
                  <a:pt x="0" y="42880"/>
                </a:lnTo>
                <a:lnTo>
                  <a:pt x="0" y="0"/>
                </a:lnTo>
                <a:close/>
              </a:path>
            </a:pathLst>
          </a:custGeom>
          <a:solidFill>
            <a:schemeClr val="accent1">
              <a:lumMod val="60000"/>
              <a:lumOff val="40000"/>
            </a:schemeClr>
          </a:solidFill>
          <a:ln>
            <a:noFill/>
          </a:ln>
        </p:spPr>
        <p:txBody>
          <a:bodyPr vert="horz" wrap="square" lIns="34290" tIns="17145" rIns="34290" bIns="17145" numCol="1" anchor="t" anchorCtr="0" compatLnSpc="1">
            <a:noAutofit/>
          </a:bodyPr>
          <a:lstStyle/>
          <a:p>
            <a:endParaRPr lang="en-US" sz="675" dirty="0">
              <a:latin typeface="Arial" panose="020B0604020202020204" pitchFamily="34" charset="0"/>
              <a:ea typeface="Arial" panose="020B0604020202020204" pitchFamily="34" charset="0"/>
            </a:endParaRPr>
          </a:p>
        </p:txBody>
      </p:sp>
      <p:sp>
        <p:nvSpPr>
          <p:cNvPr id="21" name="Freeform 20"/>
          <p:cNvSpPr/>
          <p:nvPr/>
        </p:nvSpPr>
        <p:spPr bwMode="auto">
          <a:xfrm>
            <a:off x="4685611" y="2609320"/>
            <a:ext cx="2100267" cy="832014"/>
          </a:xfrm>
          <a:custGeom>
            <a:avLst/>
            <a:gdLst>
              <a:gd name="connsiteX0" fmla="*/ 0 w 5327650"/>
              <a:gd name="connsiteY0" fmla="*/ 0 h 1784350"/>
              <a:gd name="connsiteX1" fmla="*/ 4505325 w 5327650"/>
              <a:gd name="connsiteY1" fmla="*/ 0 h 1784350"/>
              <a:gd name="connsiteX2" fmla="*/ 5327650 w 5327650"/>
              <a:gd name="connsiteY2" fmla="*/ 895350 h 1784350"/>
              <a:gd name="connsiteX3" fmla="*/ 4505325 w 5327650"/>
              <a:gd name="connsiteY3" fmla="*/ 1784350 h 1784350"/>
              <a:gd name="connsiteX4" fmla="*/ 0 w 5327650"/>
              <a:gd name="connsiteY4" fmla="*/ 1784350 h 1784350"/>
              <a:gd name="connsiteX5" fmla="*/ 0 w 5327650"/>
              <a:gd name="connsiteY5" fmla="*/ 1741774 h 1784350"/>
              <a:gd name="connsiteX6" fmla="*/ 788988 w 5327650"/>
              <a:gd name="connsiteY6" fmla="*/ 895350 h 1784350"/>
              <a:gd name="connsiteX7" fmla="*/ 0 w 5327650"/>
              <a:gd name="connsiteY7" fmla="*/ 42880 h 1784350"/>
              <a:gd name="connsiteX8" fmla="*/ 0 w 5327650"/>
              <a:gd name="connsiteY8" fmla="*/ 0 h 17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650" h="1784350">
                <a:moveTo>
                  <a:pt x="0" y="0"/>
                </a:moveTo>
                <a:lnTo>
                  <a:pt x="4505325" y="0"/>
                </a:lnTo>
                <a:lnTo>
                  <a:pt x="5327650" y="895350"/>
                </a:lnTo>
                <a:lnTo>
                  <a:pt x="4505325" y="1784350"/>
                </a:lnTo>
                <a:lnTo>
                  <a:pt x="0" y="1784350"/>
                </a:lnTo>
                <a:lnTo>
                  <a:pt x="0" y="1741774"/>
                </a:lnTo>
                <a:lnTo>
                  <a:pt x="788988" y="895350"/>
                </a:lnTo>
                <a:lnTo>
                  <a:pt x="0" y="42880"/>
                </a:lnTo>
                <a:lnTo>
                  <a:pt x="0" y="0"/>
                </a:lnTo>
                <a:close/>
              </a:path>
            </a:pathLst>
          </a:custGeom>
          <a:solidFill>
            <a:schemeClr val="accent2">
              <a:lumMod val="60000"/>
              <a:lumOff val="40000"/>
            </a:schemeClr>
          </a:solidFill>
          <a:ln>
            <a:noFill/>
          </a:ln>
        </p:spPr>
        <p:txBody>
          <a:bodyPr vert="horz" wrap="square" lIns="34290" tIns="17145" rIns="34290" bIns="17145" numCol="1" anchor="t" anchorCtr="0" compatLnSpc="1">
            <a:noAutofit/>
          </a:bodyPr>
          <a:lstStyle/>
          <a:p>
            <a:endParaRPr lang="en-US" sz="675" dirty="0">
              <a:latin typeface="Arial" panose="020B0604020202020204" pitchFamily="34" charset="0"/>
              <a:ea typeface="Arial" panose="020B0604020202020204" pitchFamily="34" charset="0"/>
            </a:endParaRPr>
          </a:p>
        </p:txBody>
      </p:sp>
      <p:sp>
        <p:nvSpPr>
          <p:cNvPr id="22" name="Freeform 21"/>
          <p:cNvSpPr/>
          <p:nvPr/>
        </p:nvSpPr>
        <p:spPr bwMode="auto">
          <a:xfrm>
            <a:off x="6717644" y="2609320"/>
            <a:ext cx="2100267" cy="832014"/>
          </a:xfrm>
          <a:custGeom>
            <a:avLst/>
            <a:gdLst>
              <a:gd name="connsiteX0" fmla="*/ 0 w 5327650"/>
              <a:gd name="connsiteY0" fmla="*/ 0 h 1784350"/>
              <a:gd name="connsiteX1" fmla="*/ 4505325 w 5327650"/>
              <a:gd name="connsiteY1" fmla="*/ 0 h 1784350"/>
              <a:gd name="connsiteX2" fmla="*/ 5327650 w 5327650"/>
              <a:gd name="connsiteY2" fmla="*/ 895350 h 1784350"/>
              <a:gd name="connsiteX3" fmla="*/ 4505325 w 5327650"/>
              <a:gd name="connsiteY3" fmla="*/ 1784350 h 1784350"/>
              <a:gd name="connsiteX4" fmla="*/ 0 w 5327650"/>
              <a:gd name="connsiteY4" fmla="*/ 1784350 h 1784350"/>
              <a:gd name="connsiteX5" fmla="*/ 0 w 5327650"/>
              <a:gd name="connsiteY5" fmla="*/ 1741774 h 1784350"/>
              <a:gd name="connsiteX6" fmla="*/ 788988 w 5327650"/>
              <a:gd name="connsiteY6" fmla="*/ 895350 h 1784350"/>
              <a:gd name="connsiteX7" fmla="*/ 0 w 5327650"/>
              <a:gd name="connsiteY7" fmla="*/ 42880 h 1784350"/>
              <a:gd name="connsiteX8" fmla="*/ 0 w 5327650"/>
              <a:gd name="connsiteY8" fmla="*/ 0 h 17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650" h="1784350">
                <a:moveTo>
                  <a:pt x="0" y="0"/>
                </a:moveTo>
                <a:lnTo>
                  <a:pt x="4505325" y="0"/>
                </a:lnTo>
                <a:lnTo>
                  <a:pt x="5327650" y="895350"/>
                </a:lnTo>
                <a:lnTo>
                  <a:pt x="4505325" y="1784350"/>
                </a:lnTo>
                <a:lnTo>
                  <a:pt x="0" y="1784350"/>
                </a:lnTo>
                <a:lnTo>
                  <a:pt x="0" y="1741774"/>
                </a:lnTo>
                <a:lnTo>
                  <a:pt x="788988" y="895350"/>
                </a:lnTo>
                <a:lnTo>
                  <a:pt x="0" y="42880"/>
                </a:lnTo>
                <a:lnTo>
                  <a:pt x="0" y="0"/>
                </a:lnTo>
                <a:close/>
              </a:path>
            </a:pathLst>
          </a:custGeom>
          <a:solidFill>
            <a:schemeClr val="accent2"/>
          </a:solidFill>
          <a:ln>
            <a:noFill/>
          </a:ln>
        </p:spPr>
        <p:txBody>
          <a:bodyPr vert="horz" wrap="square" lIns="34290" tIns="17145" rIns="34290" bIns="17145" numCol="1" anchor="t" anchorCtr="0" compatLnSpc="1">
            <a:noAutofit/>
          </a:bodyPr>
          <a:lstStyle/>
          <a:p>
            <a:endParaRPr lang="en-US" sz="675" dirty="0">
              <a:latin typeface="Arial" panose="020B0604020202020204" pitchFamily="34" charset="0"/>
              <a:ea typeface="Arial" panose="020B0604020202020204" pitchFamily="34" charset="0"/>
            </a:endParaRPr>
          </a:p>
        </p:txBody>
      </p:sp>
      <p:grpSp>
        <p:nvGrpSpPr>
          <p:cNvPr id="3" name="Group 25"/>
          <p:cNvGrpSpPr/>
          <p:nvPr/>
        </p:nvGrpSpPr>
        <p:grpSpPr>
          <a:xfrm>
            <a:off x="1236410" y="2848275"/>
            <a:ext cx="337512" cy="354103"/>
            <a:chOff x="2740025" y="7707314"/>
            <a:chExt cx="1033462" cy="1084263"/>
          </a:xfrm>
          <a:solidFill>
            <a:srgbClr val="FCFCFC"/>
          </a:solidFill>
        </p:grpSpPr>
        <p:sp>
          <p:nvSpPr>
            <p:cNvPr id="27" name="Freeform 35"/>
            <p:cNvSpPr>
              <a:spLocks noEditPoints="1"/>
            </p:cNvSpPr>
            <p:nvPr/>
          </p:nvSpPr>
          <p:spPr bwMode="auto">
            <a:xfrm>
              <a:off x="2740025" y="7707314"/>
              <a:ext cx="1033462" cy="1084263"/>
            </a:xfrm>
            <a:custGeom>
              <a:avLst/>
              <a:gdLst>
                <a:gd name="T0" fmla="*/ 120 w 127"/>
                <a:gd name="T1" fmla="*/ 11 h 133"/>
                <a:gd name="T2" fmla="*/ 70 w 127"/>
                <a:gd name="T3" fmla="*/ 11 h 133"/>
                <a:gd name="T4" fmla="*/ 71 w 127"/>
                <a:gd name="T5" fmla="*/ 8 h 133"/>
                <a:gd name="T6" fmla="*/ 63 w 127"/>
                <a:gd name="T7" fmla="*/ 0 h 133"/>
                <a:gd name="T8" fmla="*/ 56 w 127"/>
                <a:gd name="T9" fmla="*/ 8 h 133"/>
                <a:gd name="T10" fmla="*/ 57 w 127"/>
                <a:gd name="T11" fmla="*/ 11 h 133"/>
                <a:gd name="T12" fmla="*/ 7 w 127"/>
                <a:gd name="T13" fmla="*/ 11 h 133"/>
                <a:gd name="T14" fmla="*/ 0 w 127"/>
                <a:gd name="T15" fmla="*/ 18 h 133"/>
                <a:gd name="T16" fmla="*/ 0 w 127"/>
                <a:gd name="T17" fmla="*/ 93 h 133"/>
                <a:gd name="T18" fmla="*/ 7 w 127"/>
                <a:gd name="T19" fmla="*/ 99 h 133"/>
                <a:gd name="T20" fmla="*/ 48 w 127"/>
                <a:gd name="T21" fmla="*/ 99 h 133"/>
                <a:gd name="T22" fmla="*/ 40 w 127"/>
                <a:gd name="T23" fmla="*/ 128 h 133"/>
                <a:gd name="T24" fmla="*/ 42 w 127"/>
                <a:gd name="T25" fmla="*/ 132 h 133"/>
                <a:gd name="T26" fmla="*/ 46 w 127"/>
                <a:gd name="T27" fmla="*/ 132 h 133"/>
                <a:gd name="T28" fmla="*/ 50 w 127"/>
                <a:gd name="T29" fmla="*/ 129 h 133"/>
                <a:gd name="T30" fmla="*/ 59 w 127"/>
                <a:gd name="T31" fmla="*/ 99 h 133"/>
                <a:gd name="T32" fmla="*/ 68 w 127"/>
                <a:gd name="T33" fmla="*/ 99 h 133"/>
                <a:gd name="T34" fmla="*/ 76 w 127"/>
                <a:gd name="T35" fmla="*/ 129 h 133"/>
                <a:gd name="T36" fmla="*/ 81 w 127"/>
                <a:gd name="T37" fmla="*/ 132 h 133"/>
                <a:gd name="T38" fmla="*/ 84 w 127"/>
                <a:gd name="T39" fmla="*/ 132 h 133"/>
                <a:gd name="T40" fmla="*/ 87 w 127"/>
                <a:gd name="T41" fmla="*/ 128 h 133"/>
                <a:gd name="T42" fmla="*/ 79 w 127"/>
                <a:gd name="T43" fmla="*/ 99 h 133"/>
                <a:gd name="T44" fmla="*/ 120 w 127"/>
                <a:gd name="T45" fmla="*/ 99 h 133"/>
                <a:gd name="T46" fmla="*/ 127 w 127"/>
                <a:gd name="T47" fmla="*/ 93 h 133"/>
                <a:gd name="T48" fmla="*/ 127 w 127"/>
                <a:gd name="T49" fmla="*/ 18 h 133"/>
                <a:gd name="T50" fmla="*/ 120 w 127"/>
                <a:gd name="T51" fmla="*/ 11 h 133"/>
                <a:gd name="T52" fmla="*/ 114 w 127"/>
                <a:gd name="T53" fmla="*/ 86 h 133"/>
                <a:gd name="T54" fmla="*/ 13 w 127"/>
                <a:gd name="T55" fmla="*/ 86 h 133"/>
                <a:gd name="T56" fmla="*/ 13 w 127"/>
                <a:gd name="T57" fmla="*/ 23 h 133"/>
                <a:gd name="T58" fmla="*/ 114 w 127"/>
                <a:gd name="T59" fmla="*/ 23 h 133"/>
                <a:gd name="T60" fmla="*/ 114 w 127"/>
                <a:gd name="T61" fmla="*/ 86 h 133"/>
                <a:gd name="T62" fmla="*/ 114 w 127"/>
                <a:gd name="T63" fmla="*/ 86 h 133"/>
                <a:gd name="T64" fmla="*/ 114 w 127"/>
                <a:gd name="T65" fmla="*/ 8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33">
                  <a:moveTo>
                    <a:pt x="120" y="11"/>
                  </a:moveTo>
                  <a:cubicBezTo>
                    <a:pt x="70" y="11"/>
                    <a:pt x="70" y="11"/>
                    <a:pt x="70" y="11"/>
                  </a:cubicBezTo>
                  <a:cubicBezTo>
                    <a:pt x="70" y="10"/>
                    <a:pt x="71" y="9"/>
                    <a:pt x="71" y="8"/>
                  </a:cubicBezTo>
                  <a:cubicBezTo>
                    <a:pt x="71" y="4"/>
                    <a:pt x="67" y="0"/>
                    <a:pt x="63" y="0"/>
                  </a:cubicBezTo>
                  <a:cubicBezTo>
                    <a:pt x="59" y="0"/>
                    <a:pt x="56" y="4"/>
                    <a:pt x="56" y="8"/>
                  </a:cubicBezTo>
                  <a:cubicBezTo>
                    <a:pt x="56" y="9"/>
                    <a:pt x="56" y="10"/>
                    <a:pt x="57" y="11"/>
                  </a:cubicBezTo>
                  <a:cubicBezTo>
                    <a:pt x="7" y="11"/>
                    <a:pt x="7" y="11"/>
                    <a:pt x="7" y="11"/>
                  </a:cubicBezTo>
                  <a:cubicBezTo>
                    <a:pt x="3" y="11"/>
                    <a:pt x="0" y="14"/>
                    <a:pt x="0" y="18"/>
                  </a:cubicBezTo>
                  <a:cubicBezTo>
                    <a:pt x="0" y="93"/>
                    <a:pt x="0" y="93"/>
                    <a:pt x="0" y="93"/>
                  </a:cubicBezTo>
                  <a:cubicBezTo>
                    <a:pt x="0" y="96"/>
                    <a:pt x="3" y="99"/>
                    <a:pt x="7" y="99"/>
                  </a:cubicBezTo>
                  <a:cubicBezTo>
                    <a:pt x="48" y="99"/>
                    <a:pt x="48" y="99"/>
                    <a:pt x="48" y="99"/>
                  </a:cubicBezTo>
                  <a:cubicBezTo>
                    <a:pt x="40" y="128"/>
                    <a:pt x="40" y="128"/>
                    <a:pt x="40" y="128"/>
                  </a:cubicBezTo>
                  <a:cubicBezTo>
                    <a:pt x="39" y="129"/>
                    <a:pt x="40" y="131"/>
                    <a:pt x="42" y="132"/>
                  </a:cubicBezTo>
                  <a:cubicBezTo>
                    <a:pt x="46" y="132"/>
                    <a:pt x="46" y="132"/>
                    <a:pt x="46" y="132"/>
                  </a:cubicBezTo>
                  <a:cubicBezTo>
                    <a:pt x="48" y="133"/>
                    <a:pt x="50" y="131"/>
                    <a:pt x="50" y="129"/>
                  </a:cubicBezTo>
                  <a:cubicBezTo>
                    <a:pt x="59" y="99"/>
                    <a:pt x="59" y="99"/>
                    <a:pt x="59" y="99"/>
                  </a:cubicBezTo>
                  <a:cubicBezTo>
                    <a:pt x="68" y="99"/>
                    <a:pt x="68" y="99"/>
                    <a:pt x="68" y="99"/>
                  </a:cubicBezTo>
                  <a:cubicBezTo>
                    <a:pt x="76" y="129"/>
                    <a:pt x="76" y="129"/>
                    <a:pt x="76" y="129"/>
                  </a:cubicBezTo>
                  <a:cubicBezTo>
                    <a:pt x="77" y="131"/>
                    <a:pt x="79" y="133"/>
                    <a:pt x="81" y="132"/>
                  </a:cubicBezTo>
                  <a:cubicBezTo>
                    <a:pt x="84" y="132"/>
                    <a:pt x="84" y="132"/>
                    <a:pt x="84" y="132"/>
                  </a:cubicBezTo>
                  <a:cubicBezTo>
                    <a:pt x="86" y="131"/>
                    <a:pt x="87" y="129"/>
                    <a:pt x="87" y="128"/>
                  </a:cubicBezTo>
                  <a:cubicBezTo>
                    <a:pt x="79" y="99"/>
                    <a:pt x="79" y="99"/>
                    <a:pt x="79" y="99"/>
                  </a:cubicBezTo>
                  <a:cubicBezTo>
                    <a:pt x="120" y="99"/>
                    <a:pt x="120" y="99"/>
                    <a:pt x="120" y="99"/>
                  </a:cubicBezTo>
                  <a:cubicBezTo>
                    <a:pt x="124" y="99"/>
                    <a:pt x="127" y="96"/>
                    <a:pt x="127" y="93"/>
                  </a:cubicBezTo>
                  <a:cubicBezTo>
                    <a:pt x="127" y="18"/>
                    <a:pt x="127" y="18"/>
                    <a:pt x="127" y="18"/>
                  </a:cubicBezTo>
                  <a:cubicBezTo>
                    <a:pt x="127" y="14"/>
                    <a:pt x="124" y="11"/>
                    <a:pt x="120" y="11"/>
                  </a:cubicBezTo>
                  <a:close/>
                  <a:moveTo>
                    <a:pt x="114" y="86"/>
                  </a:moveTo>
                  <a:cubicBezTo>
                    <a:pt x="13" y="86"/>
                    <a:pt x="13" y="86"/>
                    <a:pt x="13" y="86"/>
                  </a:cubicBezTo>
                  <a:cubicBezTo>
                    <a:pt x="13" y="23"/>
                    <a:pt x="13" y="23"/>
                    <a:pt x="13" y="23"/>
                  </a:cubicBezTo>
                  <a:cubicBezTo>
                    <a:pt x="114" y="23"/>
                    <a:pt x="114" y="23"/>
                    <a:pt x="114" y="23"/>
                  </a:cubicBezTo>
                  <a:lnTo>
                    <a:pt x="114" y="86"/>
                  </a:lnTo>
                  <a:close/>
                  <a:moveTo>
                    <a:pt x="114" y="86"/>
                  </a:moveTo>
                  <a:cubicBezTo>
                    <a:pt x="114" y="86"/>
                    <a:pt x="114" y="86"/>
                    <a:pt x="114" y="86"/>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28" name="Freeform 36"/>
            <p:cNvSpPr>
              <a:spLocks noEditPoints="1"/>
            </p:cNvSpPr>
            <p:nvPr/>
          </p:nvSpPr>
          <p:spPr bwMode="auto">
            <a:xfrm>
              <a:off x="2894012" y="8024814"/>
              <a:ext cx="692150" cy="301625"/>
            </a:xfrm>
            <a:custGeom>
              <a:avLst/>
              <a:gdLst>
                <a:gd name="T0" fmla="*/ 6 w 85"/>
                <a:gd name="T1" fmla="*/ 37 h 37"/>
                <a:gd name="T2" fmla="*/ 11 w 85"/>
                <a:gd name="T3" fmla="*/ 31 h 37"/>
                <a:gd name="T4" fmla="*/ 11 w 85"/>
                <a:gd name="T5" fmla="*/ 30 h 37"/>
                <a:gd name="T6" fmla="*/ 35 w 85"/>
                <a:gd name="T7" fmla="*/ 11 h 37"/>
                <a:gd name="T8" fmla="*/ 38 w 85"/>
                <a:gd name="T9" fmla="*/ 12 h 37"/>
                <a:gd name="T10" fmla="*/ 40 w 85"/>
                <a:gd name="T11" fmla="*/ 11 h 37"/>
                <a:gd name="T12" fmla="*/ 54 w 85"/>
                <a:gd name="T13" fmla="*/ 23 h 37"/>
                <a:gd name="T14" fmla="*/ 53 w 85"/>
                <a:gd name="T15" fmla="*/ 23 h 37"/>
                <a:gd name="T16" fmla="*/ 59 w 85"/>
                <a:gd name="T17" fmla="*/ 29 h 37"/>
                <a:gd name="T18" fmla="*/ 64 w 85"/>
                <a:gd name="T19" fmla="*/ 23 h 37"/>
                <a:gd name="T20" fmla="*/ 64 w 85"/>
                <a:gd name="T21" fmla="*/ 22 h 37"/>
                <a:gd name="T22" fmla="*/ 77 w 85"/>
                <a:gd name="T23" fmla="*/ 10 h 37"/>
                <a:gd name="T24" fmla="*/ 80 w 85"/>
                <a:gd name="T25" fmla="*/ 10 h 37"/>
                <a:gd name="T26" fmla="*/ 85 w 85"/>
                <a:gd name="T27" fmla="*/ 5 h 37"/>
                <a:gd name="T28" fmla="*/ 80 w 85"/>
                <a:gd name="T29" fmla="*/ 0 h 37"/>
                <a:gd name="T30" fmla="*/ 74 w 85"/>
                <a:gd name="T31" fmla="*/ 5 h 37"/>
                <a:gd name="T32" fmla="*/ 75 w 85"/>
                <a:gd name="T33" fmla="*/ 7 h 37"/>
                <a:gd name="T34" fmla="*/ 62 w 85"/>
                <a:gd name="T35" fmla="*/ 19 h 37"/>
                <a:gd name="T36" fmla="*/ 59 w 85"/>
                <a:gd name="T37" fmla="*/ 18 h 37"/>
                <a:gd name="T38" fmla="*/ 56 w 85"/>
                <a:gd name="T39" fmla="*/ 19 h 37"/>
                <a:gd name="T40" fmla="*/ 42 w 85"/>
                <a:gd name="T41" fmla="*/ 8 h 37"/>
                <a:gd name="T42" fmla="*/ 43 w 85"/>
                <a:gd name="T43" fmla="*/ 6 h 37"/>
                <a:gd name="T44" fmla="*/ 38 w 85"/>
                <a:gd name="T45" fmla="*/ 1 h 37"/>
                <a:gd name="T46" fmla="*/ 32 w 85"/>
                <a:gd name="T47" fmla="*/ 6 h 37"/>
                <a:gd name="T48" fmla="*/ 33 w 85"/>
                <a:gd name="T49" fmla="*/ 8 h 37"/>
                <a:gd name="T50" fmla="*/ 9 w 85"/>
                <a:gd name="T51" fmla="*/ 27 h 37"/>
                <a:gd name="T52" fmla="*/ 6 w 85"/>
                <a:gd name="T53" fmla="*/ 26 h 37"/>
                <a:gd name="T54" fmla="*/ 0 w 85"/>
                <a:gd name="T55" fmla="*/ 31 h 37"/>
                <a:gd name="T56" fmla="*/ 6 w 85"/>
                <a:gd name="T57" fmla="*/ 37 h 37"/>
                <a:gd name="T58" fmla="*/ 6 w 85"/>
                <a:gd name="T59" fmla="*/ 37 h 37"/>
                <a:gd name="T60" fmla="*/ 6 w 85"/>
                <a:gd name="T6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37">
                  <a:moveTo>
                    <a:pt x="6" y="37"/>
                  </a:moveTo>
                  <a:cubicBezTo>
                    <a:pt x="9" y="37"/>
                    <a:pt x="11" y="34"/>
                    <a:pt x="11" y="31"/>
                  </a:cubicBezTo>
                  <a:cubicBezTo>
                    <a:pt x="11" y="31"/>
                    <a:pt x="11" y="30"/>
                    <a:pt x="11" y="30"/>
                  </a:cubicBezTo>
                  <a:cubicBezTo>
                    <a:pt x="17" y="24"/>
                    <a:pt x="29" y="15"/>
                    <a:pt x="35" y="11"/>
                  </a:cubicBezTo>
                  <a:cubicBezTo>
                    <a:pt x="35" y="11"/>
                    <a:pt x="36" y="12"/>
                    <a:pt x="38" y="12"/>
                  </a:cubicBezTo>
                  <a:cubicBezTo>
                    <a:pt x="39" y="12"/>
                    <a:pt x="39" y="11"/>
                    <a:pt x="40" y="11"/>
                  </a:cubicBezTo>
                  <a:cubicBezTo>
                    <a:pt x="44" y="14"/>
                    <a:pt x="49" y="19"/>
                    <a:pt x="54" y="23"/>
                  </a:cubicBezTo>
                  <a:cubicBezTo>
                    <a:pt x="54" y="23"/>
                    <a:pt x="53" y="23"/>
                    <a:pt x="53" y="23"/>
                  </a:cubicBezTo>
                  <a:cubicBezTo>
                    <a:pt x="53" y="26"/>
                    <a:pt x="56" y="29"/>
                    <a:pt x="59" y="29"/>
                  </a:cubicBezTo>
                  <a:cubicBezTo>
                    <a:pt x="62" y="29"/>
                    <a:pt x="64" y="26"/>
                    <a:pt x="64" y="23"/>
                  </a:cubicBezTo>
                  <a:cubicBezTo>
                    <a:pt x="64" y="23"/>
                    <a:pt x="64" y="22"/>
                    <a:pt x="64" y="22"/>
                  </a:cubicBezTo>
                  <a:cubicBezTo>
                    <a:pt x="77" y="10"/>
                    <a:pt x="77" y="10"/>
                    <a:pt x="77" y="10"/>
                  </a:cubicBezTo>
                  <a:cubicBezTo>
                    <a:pt x="78" y="10"/>
                    <a:pt x="79" y="10"/>
                    <a:pt x="80" y="10"/>
                  </a:cubicBezTo>
                  <a:cubicBezTo>
                    <a:pt x="83" y="10"/>
                    <a:pt x="85" y="8"/>
                    <a:pt x="85" y="5"/>
                  </a:cubicBezTo>
                  <a:cubicBezTo>
                    <a:pt x="85" y="2"/>
                    <a:pt x="83" y="0"/>
                    <a:pt x="80" y="0"/>
                  </a:cubicBezTo>
                  <a:cubicBezTo>
                    <a:pt x="77" y="0"/>
                    <a:pt x="74" y="2"/>
                    <a:pt x="74" y="5"/>
                  </a:cubicBezTo>
                  <a:cubicBezTo>
                    <a:pt x="74" y="6"/>
                    <a:pt x="75" y="6"/>
                    <a:pt x="75" y="7"/>
                  </a:cubicBezTo>
                  <a:cubicBezTo>
                    <a:pt x="71" y="11"/>
                    <a:pt x="65" y="16"/>
                    <a:pt x="62" y="19"/>
                  </a:cubicBezTo>
                  <a:cubicBezTo>
                    <a:pt x="61" y="19"/>
                    <a:pt x="60" y="18"/>
                    <a:pt x="59" y="18"/>
                  </a:cubicBezTo>
                  <a:cubicBezTo>
                    <a:pt x="58" y="18"/>
                    <a:pt x="56" y="19"/>
                    <a:pt x="56" y="19"/>
                  </a:cubicBezTo>
                  <a:cubicBezTo>
                    <a:pt x="52" y="16"/>
                    <a:pt x="46" y="12"/>
                    <a:pt x="42" y="8"/>
                  </a:cubicBezTo>
                  <a:cubicBezTo>
                    <a:pt x="43" y="8"/>
                    <a:pt x="43" y="7"/>
                    <a:pt x="43" y="6"/>
                  </a:cubicBezTo>
                  <a:cubicBezTo>
                    <a:pt x="43" y="4"/>
                    <a:pt x="40" y="1"/>
                    <a:pt x="38" y="1"/>
                  </a:cubicBezTo>
                  <a:cubicBezTo>
                    <a:pt x="35" y="1"/>
                    <a:pt x="32" y="4"/>
                    <a:pt x="32" y="6"/>
                  </a:cubicBezTo>
                  <a:cubicBezTo>
                    <a:pt x="32" y="7"/>
                    <a:pt x="32" y="8"/>
                    <a:pt x="33" y="8"/>
                  </a:cubicBezTo>
                  <a:cubicBezTo>
                    <a:pt x="9" y="27"/>
                    <a:pt x="9" y="27"/>
                    <a:pt x="9" y="27"/>
                  </a:cubicBezTo>
                  <a:cubicBezTo>
                    <a:pt x="8" y="26"/>
                    <a:pt x="7" y="26"/>
                    <a:pt x="6" y="26"/>
                  </a:cubicBezTo>
                  <a:cubicBezTo>
                    <a:pt x="3" y="26"/>
                    <a:pt x="0" y="28"/>
                    <a:pt x="0" y="31"/>
                  </a:cubicBezTo>
                  <a:cubicBezTo>
                    <a:pt x="0" y="34"/>
                    <a:pt x="3" y="37"/>
                    <a:pt x="6" y="37"/>
                  </a:cubicBezTo>
                  <a:close/>
                  <a:moveTo>
                    <a:pt x="6" y="37"/>
                  </a:moveTo>
                  <a:cubicBezTo>
                    <a:pt x="6" y="37"/>
                    <a:pt x="6" y="37"/>
                    <a:pt x="6" y="37"/>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grpSp>
      <p:grpSp>
        <p:nvGrpSpPr>
          <p:cNvPr id="4" name="Group 28"/>
          <p:cNvGrpSpPr/>
          <p:nvPr/>
        </p:nvGrpSpPr>
        <p:grpSpPr>
          <a:xfrm>
            <a:off x="5204122" y="2834276"/>
            <a:ext cx="388320" cy="335438"/>
            <a:chOff x="9807575" y="7707314"/>
            <a:chExt cx="1189037" cy="1027112"/>
          </a:xfrm>
          <a:solidFill>
            <a:schemeClr val="bg1"/>
          </a:solidFill>
        </p:grpSpPr>
        <p:sp>
          <p:nvSpPr>
            <p:cNvPr id="30" name="Freeform 37"/>
            <p:cNvSpPr>
              <a:spLocks noEditPoints="1"/>
            </p:cNvSpPr>
            <p:nvPr/>
          </p:nvSpPr>
          <p:spPr bwMode="auto">
            <a:xfrm>
              <a:off x="10263187" y="7707314"/>
              <a:ext cx="277812" cy="276225"/>
            </a:xfrm>
            <a:custGeom>
              <a:avLst/>
              <a:gdLst>
                <a:gd name="T0" fmla="*/ 34 w 34"/>
                <a:gd name="T1" fmla="*/ 17 h 34"/>
                <a:gd name="T2" fmla="*/ 17 w 34"/>
                <a:gd name="T3" fmla="*/ 34 h 34"/>
                <a:gd name="T4" fmla="*/ 0 w 34"/>
                <a:gd name="T5" fmla="*/ 17 h 34"/>
                <a:gd name="T6" fmla="*/ 17 w 34"/>
                <a:gd name="T7" fmla="*/ 0 h 34"/>
                <a:gd name="T8" fmla="*/ 34 w 34"/>
                <a:gd name="T9" fmla="*/ 17 h 34"/>
                <a:gd name="T10" fmla="*/ 34 w 34"/>
                <a:gd name="T11" fmla="*/ 17 h 34"/>
                <a:gd name="T12" fmla="*/ 34 w 34"/>
                <a:gd name="T13" fmla="*/ 17 h 34"/>
              </a:gdLst>
              <a:ahLst/>
              <a:cxnLst>
                <a:cxn ang="0">
                  <a:pos x="T0" y="T1"/>
                </a:cxn>
                <a:cxn ang="0">
                  <a:pos x="T2" y="T3"/>
                </a:cxn>
                <a:cxn ang="0">
                  <a:pos x="T4" y="T5"/>
                </a:cxn>
                <a:cxn ang="0">
                  <a:pos x="T6" y="T7"/>
                </a:cxn>
                <a:cxn ang="0">
                  <a:pos x="T8" y="T9"/>
                </a:cxn>
                <a:cxn ang="0">
                  <a:pos x="T10" y="T11"/>
                </a:cxn>
                <a:cxn ang="0">
                  <a:pos x="T12" y="T13"/>
                </a:cxn>
              </a:cxnLst>
              <a:rect l="0" t="0" r="r" b="b"/>
              <a:pathLst>
                <a:path w="34" h="34">
                  <a:moveTo>
                    <a:pt x="34" y="17"/>
                  </a:moveTo>
                  <a:cubicBezTo>
                    <a:pt x="34" y="27"/>
                    <a:pt x="27" y="34"/>
                    <a:pt x="17" y="34"/>
                  </a:cubicBezTo>
                  <a:cubicBezTo>
                    <a:pt x="8" y="34"/>
                    <a:pt x="0" y="27"/>
                    <a:pt x="0" y="17"/>
                  </a:cubicBezTo>
                  <a:cubicBezTo>
                    <a:pt x="0" y="8"/>
                    <a:pt x="8" y="0"/>
                    <a:pt x="17" y="0"/>
                  </a:cubicBezTo>
                  <a:cubicBezTo>
                    <a:pt x="27" y="0"/>
                    <a:pt x="34" y="8"/>
                    <a:pt x="34" y="17"/>
                  </a:cubicBezTo>
                  <a:close/>
                  <a:moveTo>
                    <a:pt x="34" y="17"/>
                  </a:moveTo>
                  <a:cubicBezTo>
                    <a:pt x="34" y="17"/>
                    <a:pt x="34" y="17"/>
                    <a:pt x="34" y="17"/>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1" name="Freeform 38"/>
            <p:cNvSpPr>
              <a:spLocks noEditPoints="1"/>
            </p:cNvSpPr>
            <p:nvPr/>
          </p:nvSpPr>
          <p:spPr bwMode="auto">
            <a:xfrm>
              <a:off x="9831387" y="8032751"/>
              <a:ext cx="1149350" cy="701675"/>
            </a:xfrm>
            <a:custGeom>
              <a:avLst/>
              <a:gdLst>
                <a:gd name="T0" fmla="*/ 129 w 141"/>
                <a:gd name="T1" fmla="*/ 24 h 86"/>
                <a:gd name="T2" fmla="*/ 114 w 141"/>
                <a:gd name="T3" fmla="*/ 20 h 86"/>
                <a:gd name="T4" fmla="*/ 100 w 141"/>
                <a:gd name="T5" fmla="*/ 26 h 86"/>
                <a:gd name="T6" fmla="*/ 91 w 141"/>
                <a:gd name="T7" fmla="*/ 23 h 86"/>
                <a:gd name="T8" fmla="*/ 91 w 141"/>
                <a:gd name="T9" fmla="*/ 13 h 86"/>
                <a:gd name="T10" fmla="*/ 79 w 141"/>
                <a:gd name="T11" fmla="*/ 0 h 86"/>
                <a:gd name="T12" fmla="*/ 62 w 141"/>
                <a:gd name="T13" fmla="*/ 0 h 86"/>
                <a:gd name="T14" fmla="*/ 50 w 141"/>
                <a:gd name="T15" fmla="*/ 13 h 86"/>
                <a:gd name="T16" fmla="*/ 50 w 141"/>
                <a:gd name="T17" fmla="*/ 23 h 86"/>
                <a:gd name="T18" fmla="*/ 41 w 141"/>
                <a:gd name="T19" fmla="*/ 26 h 86"/>
                <a:gd name="T20" fmla="*/ 27 w 141"/>
                <a:gd name="T21" fmla="*/ 20 h 86"/>
                <a:gd name="T22" fmla="*/ 12 w 141"/>
                <a:gd name="T23" fmla="*/ 24 h 86"/>
                <a:gd name="T24" fmla="*/ 2 w 141"/>
                <a:gd name="T25" fmla="*/ 39 h 86"/>
                <a:gd name="T26" fmla="*/ 6 w 141"/>
                <a:gd name="T27" fmla="*/ 58 h 86"/>
                <a:gd name="T28" fmla="*/ 21 w 141"/>
                <a:gd name="T29" fmla="*/ 68 h 86"/>
                <a:gd name="T30" fmla="*/ 26 w 141"/>
                <a:gd name="T31" fmla="*/ 67 h 86"/>
                <a:gd name="T32" fmla="*/ 36 w 141"/>
                <a:gd name="T33" fmla="*/ 77 h 86"/>
                <a:gd name="T34" fmla="*/ 71 w 141"/>
                <a:gd name="T35" fmla="*/ 86 h 86"/>
                <a:gd name="T36" fmla="*/ 115 w 141"/>
                <a:gd name="T37" fmla="*/ 67 h 86"/>
                <a:gd name="T38" fmla="*/ 120 w 141"/>
                <a:gd name="T39" fmla="*/ 68 h 86"/>
                <a:gd name="T40" fmla="*/ 135 w 141"/>
                <a:gd name="T41" fmla="*/ 58 h 86"/>
                <a:gd name="T42" fmla="*/ 139 w 141"/>
                <a:gd name="T43" fmla="*/ 39 h 86"/>
                <a:gd name="T44" fmla="*/ 129 w 141"/>
                <a:gd name="T45" fmla="*/ 24 h 86"/>
                <a:gd name="T46" fmla="*/ 71 w 141"/>
                <a:gd name="T47" fmla="*/ 80 h 86"/>
                <a:gd name="T48" fmla="*/ 40 w 141"/>
                <a:gd name="T49" fmla="*/ 71 h 86"/>
                <a:gd name="T50" fmla="*/ 33 w 141"/>
                <a:gd name="T51" fmla="*/ 65 h 86"/>
                <a:gd name="T52" fmla="*/ 37 w 141"/>
                <a:gd name="T53" fmla="*/ 65 h 86"/>
                <a:gd name="T54" fmla="*/ 47 w 141"/>
                <a:gd name="T55" fmla="*/ 49 h 86"/>
                <a:gd name="T56" fmla="*/ 43 w 141"/>
                <a:gd name="T57" fmla="*/ 32 h 86"/>
                <a:gd name="T58" fmla="*/ 50 w 141"/>
                <a:gd name="T59" fmla="*/ 29 h 86"/>
                <a:gd name="T60" fmla="*/ 50 w 141"/>
                <a:gd name="T61" fmla="*/ 33 h 86"/>
                <a:gd name="T62" fmla="*/ 62 w 141"/>
                <a:gd name="T63" fmla="*/ 45 h 86"/>
                <a:gd name="T64" fmla="*/ 79 w 141"/>
                <a:gd name="T65" fmla="*/ 45 h 86"/>
                <a:gd name="T66" fmla="*/ 91 w 141"/>
                <a:gd name="T67" fmla="*/ 33 h 86"/>
                <a:gd name="T68" fmla="*/ 91 w 141"/>
                <a:gd name="T69" fmla="*/ 29 h 86"/>
                <a:gd name="T70" fmla="*/ 98 w 141"/>
                <a:gd name="T71" fmla="*/ 32 h 86"/>
                <a:gd name="T72" fmla="*/ 94 w 141"/>
                <a:gd name="T73" fmla="*/ 49 h 86"/>
                <a:gd name="T74" fmla="*/ 104 w 141"/>
                <a:gd name="T75" fmla="*/ 65 h 86"/>
                <a:gd name="T76" fmla="*/ 108 w 141"/>
                <a:gd name="T77" fmla="*/ 65 h 86"/>
                <a:gd name="T78" fmla="*/ 71 w 141"/>
                <a:gd name="T79" fmla="*/ 80 h 86"/>
                <a:gd name="T80" fmla="*/ 71 w 141"/>
                <a:gd name="T81" fmla="*/ 80 h 86"/>
                <a:gd name="T82" fmla="*/ 71 w 141"/>
                <a:gd name="T83"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86">
                  <a:moveTo>
                    <a:pt x="129" y="24"/>
                  </a:moveTo>
                  <a:cubicBezTo>
                    <a:pt x="114" y="20"/>
                    <a:pt x="114" y="20"/>
                    <a:pt x="114" y="20"/>
                  </a:cubicBezTo>
                  <a:cubicBezTo>
                    <a:pt x="108" y="19"/>
                    <a:pt x="103" y="22"/>
                    <a:pt x="100" y="26"/>
                  </a:cubicBezTo>
                  <a:cubicBezTo>
                    <a:pt x="97" y="25"/>
                    <a:pt x="95" y="24"/>
                    <a:pt x="91" y="23"/>
                  </a:cubicBezTo>
                  <a:cubicBezTo>
                    <a:pt x="91" y="13"/>
                    <a:pt x="91" y="13"/>
                    <a:pt x="91" y="13"/>
                  </a:cubicBezTo>
                  <a:cubicBezTo>
                    <a:pt x="91" y="6"/>
                    <a:pt x="86" y="0"/>
                    <a:pt x="79" y="0"/>
                  </a:cubicBezTo>
                  <a:cubicBezTo>
                    <a:pt x="62" y="0"/>
                    <a:pt x="62" y="0"/>
                    <a:pt x="62" y="0"/>
                  </a:cubicBezTo>
                  <a:cubicBezTo>
                    <a:pt x="55" y="0"/>
                    <a:pt x="50" y="6"/>
                    <a:pt x="50" y="13"/>
                  </a:cubicBezTo>
                  <a:cubicBezTo>
                    <a:pt x="50" y="23"/>
                    <a:pt x="50" y="23"/>
                    <a:pt x="50" y="23"/>
                  </a:cubicBezTo>
                  <a:cubicBezTo>
                    <a:pt x="47" y="24"/>
                    <a:pt x="44" y="25"/>
                    <a:pt x="41" y="26"/>
                  </a:cubicBezTo>
                  <a:cubicBezTo>
                    <a:pt x="38" y="22"/>
                    <a:pt x="33" y="19"/>
                    <a:pt x="27" y="20"/>
                  </a:cubicBezTo>
                  <a:cubicBezTo>
                    <a:pt x="12" y="24"/>
                    <a:pt x="12" y="24"/>
                    <a:pt x="12" y="24"/>
                  </a:cubicBezTo>
                  <a:cubicBezTo>
                    <a:pt x="5" y="25"/>
                    <a:pt x="0" y="32"/>
                    <a:pt x="2" y="39"/>
                  </a:cubicBezTo>
                  <a:cubicBezTo>
                    <a:pt x="6" y="58"/>
                    <a:pt x="6" y="58"/>
                    <a:pt x="6" y="58"/>
                  </a:cubicBezTo>
                  <a:cubicBezTo>
                    <a:pt x="7" y="65"/>
                    <a:pt x="14" y="69"/>
                    <a:pt x="21" y="68"/>
                  </a:cubicBezTo>
                  <a:cubicBezTo>
                    <a:pt x="26" y="67"/>
                    <a:pt x="26" y="67"/>
                    <a:pt x="26" y="67"/>
                  </a:cubicBezTo>
                  <a:cubicBezTo>
                    <a:pt x="28" y="71"/>
                    <a:pt x="32" y="74"/>
                    <a:pt x="36" y="77"/>
                  </a:cubicBezTo>
                  <a:cubicBezTo>
                    <a:pt x="45" y="83"/>
                    <a:pt x="58" y="86"/>
                    <a:pt x="71" y="86"/>
                  </a:cubicBezTo>
                  <a:cubicBezTo>
                    <a:pt x="90" y="86"/>
                    <a:pt x="107" y="78"/>
                    <a:pt x="115" y="67"/>
                  </a:cubicBezTo>
                  <a:cubicBezTo>
                    <a:pt x="120" y="68"/>
                    <a:pt x="120" y="68"/>
                    <a:pt x="120" y="68"/>
                  </a:cubicBezTo>
                  <a:cubicBezTo>
                    <a:pt x="127" y="69"/>
                    <a:pt x="134" y="65"/>
                    <a:pt x="135" y="58"/>
                  </a:cubicBezTo>
                  <a:cubicBezTo>
                    <a:pt x="139" y="39"/>
                    <a:pt x="139" y="39"/>
                    <a:pt x="139" y="39"/>
                  </a:cubicBezTo>
                  <a:cubicBezTo>
                    <a:pt x="141" y="32"/>
                    <a:pt x="136" y="25"/>
                    <a:pt x="129" y="24"/>
                  </a:cubicBezTo>
                  <a:close/>
                  <a:moveTo>
                    <a:pt x="71" y="80"/>
                  </a:moveTo>
                  <a:cubicBezTo>
                    <a:pt x="59" y="80"/>
                    <a:pt x="48" y="77"/>
                    <a:pt x="40" y="71"/>
                  </a:cubicBezTo>
                  <a:cubicBezTo>
                    <a:pt x="37" y="70"/>
                    <a:pt x="35" y="68"/>
                    <a:pt x="33" y="65"/>
                  </a:cubicBezTo>
                  <a:cubicBezTo>
                    <a:pt x="37" y="65"/>
                    <a:pt x="37" y="65"/>
                    <a:pt x="37" y="65"/>
                  </a:cubicBezTo>
                  <a:cubicBezTo>
                    <a:pt x="44" y="63"/>
                    <a:pt x="48" y="56"/>
                    <a:pt x="47" y="49"/>
                  </a:cubicBezTo>
                  <a:cubicBezTo>
                    <a:pt x="43" y="32"/>
                    <a:pt x="43" y="32"/>
                    <a:pt x="43" y="32"/>
                  </a:cubicBezTo>
                  <a:cubicBezTo>
                    <a:pt x="45" y="31"/>
                    <a:pt x="47" y="30"/>
                    <a:pt x="50" y="29"/>
                  </a:cubicBezTo>
                  <a:cubicBezTo>
                    <a:pt x="50" y="33"/>
                    <a:pt x="50" y="33"/>
                    <a:pt x="50" y="33"/>
                  </a:cubicBezTo>
                  <a:cubicBezTo>
                    <a:pt x="50" y="40"/>
                    <a:pt x="55" y="45"/>
                    <a:pt x="62" y="45"/>
                  </a:cubicBezTo>
                  <a:cubicBezTo>
                    <a:pt x="79" y="45"/>
                    <a:pt x="79" y="45"/>
                    <a:pt x="79" y="45"/>
                  </a:cubicBezTo>
                  <a:cubicBezTo>
                    <a:pt x="86" y="45"/>
                    <a:pt x="91" y="40"/>
                    <a:pt x="91" y="33"/>
                  </a:cubicBezTo>
                  <a:cubicBezTo>
                    <a:pt x="91" y="29"/>
                    <a:pt x="91" y="29"/>
                    <a:pt x="91" y="29"/>
                  </a:cubicBezTo>
                  <a:cubicBezTo>
                    <a:pt x="94" y="30"/>
                    <a:pt x="96" y="31"/>
                    <a:pt x="98" y="32"/>
                  </a:cubicBezTo>
                  <a:cubicBezTo>
                    <a:pt x="94" y="49"/>
                    <a:pt x="94" y="49"/>
                    <a:pt x="94" y="49"/>
                  </a:cubicBezTo>
                  <a:cubicBezTo>
                    <a:pt x="93" y="56"/>
                    <a:pt x="98" y="63"/>
                    <a:pt x="104" y="65"/>
                  </a:cubicBezTo>
                  <a:cubicBezTo>
                    <a:pt x="108" y="65"/>
                    <a:pt x="108" y="65"/>
                    <a:pt x="108" y="65"/>
                  </a:cubicBezTo>
                  <a:cubicBezTo>
                    <a:pt x="101" y="74"/>
                    <a:pt x="87" y="80"/>
                    <a:pt x="71" y="80"/>
                  </a:cubicBezTo>
                  <a:close/>
                  <a:moveTo>
                    <a:pt x="71" y="80"/>
                  </a:moveTo>
                  <a:cubicBezTo>
                    <a:pt x="71" y="80"/>
                    <a:pt x="71" y="80"/>
                    <a:pt x="71" y="80"/>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2" name="Freeform 39"/>
            <p:cNvSpPr>
              <a:spLocks noEditPoints="1"/>
            </p:cNvSpPr>
            <p:nvPr/>
          </p:nvSpPr>
          <p:spPr bwMode="auto">
            <a:xfrm>
              <a:off x="10720387" y="7894639"/>
              <a:ext cx="276225" cy="269875"/>
            </a:xfrm>
            <a:custGeom>
              <a:avLst/>
              <a:gdLst>
                <a:gd name="T0" fmla="*/ 34 w 34"/>
                <a:gd name="T1" fmla="*/ 16 h 33"/>
                <a:gd name="T2" fmla="*/ 17 w 34"/>
                <a:gd name="T3" fmla="*/ 33 h 33"/>
                <a:gd name="T4" fmla="*/ 0 w 34"/>
                <a:gd name="T5" fmla="*/ 16 h 33"/>
                <a:gd name="T6" fmla="*/ 17 w 34"/>
                <a:gd name="T7" fmla="*/ 0 h 33"/>
                <a:gd name="T8" fmla="*/ 34 w 34"/>
                <a:gd name="T9" fmla="*/ 16 h 33"/>
                <a:gd name="T10" fmla="*/ 34 w 34"/>
                <a:gd name="T11" fmla="*/ 16 h 33"/>
                <a:gd name="T12" fmla="*/ 34 w 34"/>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4" y="16"/>
                  </a:moveTo>
                  <a:cubicBezTo>
                    <a:pt x="34" y="26"/>
                    <a:pt x="26" y="33"/>
                    <a:pt x="17" y="33"/>
                  </a:cubicBezTo>
                  <a:cubicBezTo>
                    <a:pt x="8" y="33"/>
                    <a:pt x="0" y="26"/>
                    <a:pt x="0" y="16"/>
                  </a:cubicBezTo>
                  <a:cubicBezTo>
                    <a:pt x="0" y="7"/>
                    <a:pt x="8" y="0"/>
                    <a:pt x="17" y="0"/>
                  </a:cubicBezTo>
                  <a:cubicBezTo>
                    <a:pt x="26" y="0"/>
                    <a:pt x="34" y="7"/>
                    <a:pt x="34" y="16"/>
                  </a:cubicBezTo>
                  <a:close/>
                  <a:moveTo>
                    <a:pt x="34" y="16"/>
                  </a:moveTo>
                  <a:cubicBezTo>
                    <a:pt x="34" y="16"/>
                    <a:pt x="34" y="16"/>
                    <a:pt x="34" y="16"/>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3" name="Freeform 40"/>
            <p:cNvSpPr>
              <a:spLocks noEditPoints="1"/>
            </p:cNvSpPr>
            <p:nvPr/>
          </p:nvSpPr>
          <p:spPr bwMode="auto">
            <a:xfrm>
              <a:off x="9807575" y="7878764"/>
              <a:ext cx="293687" cy="301625"/>
            </a:xfrm>
            <a:custGeom>
              <a:avLst/>
              <a:gdLst>
                <a:gd name="T0" fmla="*/ 21 w 36"/>
                <a:gd name="T1" fmla="*/ 35 h 37"/>
                <a:gd name="T2" fmla="*/ 35 w 36"/>
                <a:gd name="T3" fmla="*/ 15 h 37"/>
                <a:gd name="T4" fmla="*/ 15 w 36"/>
                <a:gd name="T5" fmla="*/ 2 h 37"/>
                <a:gd name="T6" fmla="*/ 1 w 36"/>
                <a:gd name="T7" fmla="*/ 22 h 37"/>
                <a:gd name="T8" fmla="*/ 21 w 36"/>
                <a:gd name="T9" fmla="*/ 35 h 37"/>
                <a:gd name="T10" fmla="*/ 21 w 36"/>
                <a:gd name="T11" fmla="*/ 35 h 37"/>
                <a:gd name="T12" fmla="*/ 21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21" y="35"/>
                  </a:moveTo>
                  <a:cubicBezTo>
                    <a:pt x="31" y="33"/>
                    <a:pt x="36" y="24"/>
                    <a:pt x="35" y="15"/>
                  </a:cubicBezTo>
                  <a:cubicBezTo>
                    <a:pt x="33" y="6"/>
                    <a:pt x="24" y="0"/>
                    <a:pt x="15" y="2"/>
                  </a:cubicBezTo>
                  <a:cubicBezTo>
                    <a:pt x="5" y="4"/>
                    <a:pt x="0" y="13"/>
                    <a:pt x="1" y="22"/>
                  </a:cubicBezTo>
                  <a:cubicBezTo>
                    <a:pt x="3" y="31"/>
                    <a:pt x="12" y="37"/>
                    <a:pt x="21" y="35"/>
                  </a:cubicBezTo>
                  <a:close/>
                  <a:moveTo>
                    <a:pt x="21" y="35"/>
                  </a:moveTo>
                  <a:cubicBezTo>
                    <a:pt x="21" y="35"/>
                    <a:pt x="21" y="35"/>
                    <a:pt x="21" y="35"/>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grpSp>
      <p:sp>
        <p:nvSpPr>
          <p:cNvPr id="34" name="Freeform 41"/>
          <p:cNvSpPr>
            <a:spLocks noEditPoints="1"/>
          </p:cNvSpPr>
          <p:nvPr/>
        </p:nvSpPr>
        <p:spPr bwMode="auto">
          <a:xfrm>
            <a:off x="3158292" y="2813006"/>
            <a:ext cx="263374" cy="354103"/>
          </a:xfrm>
          <a:custGeom>
            <a:avLst/>
            <a:gdLst>
              <a:gd name="T0" fmla="*/ 99 w 99"/>
              <a:gd name="T1" fmla="*/ 45 h 133"/>
              <a:gd name="T2" fmla="*/ 48 w 99"/>
              <a:gd name="T3" fmla="*/ 2 h 133"/>
              <a:gd name="T4" fmla="*/ 9 w 99"/>
              <a:gd name="T5" fmla="*/ 33 h 133"/>
              <a:gd name="T6" fmla="*/ 8 w 99"/>
              <a:gd name="T7" fmla="*/ 58 h 133"/>
              <a:gd name="T8" fmla="*/ 12 w 99"/>
              <a:gd name="T9" fmla="*/ 63 h 133"/>
              <a:gd name="T10" fmla="*/ 1 w 99"/>
              <a:gd name="T11" fmla="*/ 85 h 133"/>
              <a:gd name="T12" fmla="*/ 11 w 99"/>
              <a:gd name="T13" fmla="*/ 89 h 133"/>
              <a:gd name="T14" fmla="*/ 11 w 99"/>
              <a:gd name="T15" fmla="*/ 103 h 133"/>
              <a:gd name="T16" fmla="*/ 29 w 99"/>
              <a:gd name="T17" fmla="*/ 117 h 133"/>
              <a:gd name="T18" fmla="*/ 37 w 99"/>
              <a:gd name="T19" fmla="*/ 115 h 133"/>
              <a:gd name="T20" fmla="*/ 39 w 99"/>
              <a:gd name="T21" fmla="*/ 133 h 133"/>
              <a:gd name="T22" fmla="*/ 91 w 99"/>
              <a:gd name="T23" fmla="*/ 133 h 133"/>
              <a:gd name="T24" fmla="*/ 84 w 99"/>
              <a:gd name="T25" fmla="*/ 94 h 133"/>
              <a:gd name="T26" fmla="*/ 99 w 99"/>
              <a:gd name="T27" fmla="*/ 45 h 133"/>
              <a:gd name="T28" fmla="*/ 42 w 99"/>
              <a:gd name="T29" fmla="*/ 61 h 133"/>
              <a:gd name="T30" fmla="*/ 59 w 99"/>
              <a:gd name="T31" fmla="*/ 40 h 133"/>
              <a:gd name="T32" fmla="*/ 22 w 99"/>
              <a:gd name="T33" fmla="*/ 40 h 133"/>
              <a:gd name="T34" fmla="*/ 64 w 99"/>
              <a:gd name="T35" fmla="*/ 13 h 133"/>
              <a:gd name="T36" fmla="*/ 47 w 99"/>
              <a:gd name="T37" fmla="*/ 33 h 133"/>
              <a:gd name="T38" fmla="*/ 83 w 99"/>
              <a:gd name="T39" fmla="*/ 33 h 133"/>
              <a:gd name="T40" fmla="*/ 42 w 99"/>
              <a:gd name="T41" fmla="*/ 61 h 133"/>
              <a:gd name="T42" fmla="*/ 42 w 99"/>
              <a:gd name="T43" fmla="*/ 61 h 133"/>
              <a:gd name="T44" fmla="*/ 42 w 99"/>
              <a:gd name="T45" fmla="*/ 6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133">
                <a:moveTo>
                  <a:pt x="99" y="45"/>
                </a:moveTo>
                <a:cubicBezTo>
                  <a:pt x="99" y="8"/>
                  <a:pt x="69" y="0"/>
                  <a:pt x="48" y="2"/>
                </a:cubicBezTo>
                <a:cubicBezTo>
                  <a:pt x="27" y="4"/>
                  <a:pt x="9" y="15"/>
                  <a:pt x="9" y="33"/>
                </a:cubicBezTo>
                <a:cubicBezTo>
                  <a:pt x="9" y="51"/>
                  <a:pt x="8" y="58"/>
                  <a:pt x="8" y="58"/>
                </a:cubicBezTo>
                <a:cubicBezTo>
                  <a:pt x="12" y="63"/>
                  <a:pt x="12" y="63"/>
                  <a:pt x="12" y="63"/>
                </a:cubicBezTo>
                <a:cubicBezTo>
                  <a:pt x="12" y="63"/>
                  <a:pt x="0" y="82"/>
                  <a:pt x="1" y="85"/>
                </a:cubicBezTo>
                <a:cubicBezTo>
                  <a:pt x="2" y="87"/>
                  <a:pt x="11" y="89"/>
                  <a:pt x="11" y="89"/>
                </a:cubicBezTo>
                <a:cubicBezTo>
                  <a:pt x="11" y="89"/>
                  <a:pt x="12" y="90"/>
                  <a:pt x="11" y="103"/>
                </a:cubicBezTo>
                <a:cubicBezTo>
                  <a:pt x="11" y="117"/>
                  <a:pt x="21" y="118"/>
                  <a:pt x="29" y="117"/>
                </a:cubicBezTo>
                <a:cubicBezTo>
                  <a:pt x="32" y="116"/>
                  <a:pt x="35" y="115"/>
                  <a:pt x="37" y="115"/>
                </a:cubicBezTo>
                <a:cubicBezTo>
                  <a:pt x="39" y="133"/>
                  <a:pt x="39" y="133"/>
                  <a:pt x="39" y="133"/>
                </a:cubicBezTo>
                <a:cubicBezTo>
                  <a:pt x="91" y="133"/>
                  <a:pt x="91" y="133"/>
                  <a:pt x="91" y="133"/>
                </a:cubicBezTo>
                <a:cubicBezTo>
                  <a:pt x="84" y="94"/>
                  <a:pt x="84" y="94"/>
                  <a:pt x="84" y="94"/>
                </a:cubicBezTo>
                <a:cubicBezTo>
                  <a:pt x="87" y="81"/>
                  <a:pt x="99" y="74"/>
                  <a:pt x="99" y="45"/>
                </a:cubicBezTo>
                <a:close/>
                <a:moveTo>
                  <a:pt x="42" y="61"/>
                </a:moveTo>
                <a:cubicBezTo>
                  <a:pt x="59" y="40"/>
                  <a:pt x="59" y="40"/>
                  <a:pt x="59" y="40"/>
                </a:cubicBezTo>
                <a:cubicBezTo>
                  <a:pt x="22" y="40"/>
                  <a:pt x="22" y="40"/>
                  <a:pt x="22" y="40"/>
                </a:cubicBezTo>
                <a:cubicBezTo>
                  <a:pt x="64" y="13"/>
                  <a:pt x="64" y="13"/>
                  <a:pt x="64" y="13"/>
                </a:cubicBezTo>
                <a:cubicBezTo>
                  <a:pt x="47" y="33"/>
                  <a:pt x="47" y="33"/>
                  <a:pt x="47" y="33"/>
                </a:cubicBezTo>
                <a:cubicBezTo>
                  <a:pt x="83" y="33"/>
                  <a:pt x="83" y="33"/>
                  <a:pt x="83" y="33"/>
                </a:cubicBezTo>
                <a:lnTo>
                  <a:pt x="42" y="61"/>
                </a:lnTo>
                <a:close/>
                <a:moveTo>
                  <a:pt x="42" y="61"/>
                </a:moveTo>
                <a:cubicBezTo>
                  <a:pt x="42" y="61"/>
                  <a:pt x="42" y="61"/>
                  <a:pt x="42" y="61"/>
                </a:cubicBezTo>
              </a:path>
            </a:pathLst>
          </a:custGeom>
          <a:solidFill>
            <a:schemeClr val="bg1"/>
          </a:solidFill>
          <a:ln w="6350">
            <a:noFill/>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grpSp>
        <p:nvGrpSpPr>
          <p:cNvPr id="5" name="Group 34"/>
          <p:cNvGrpSpPr/>
          <p:nvPr/>
        </p:nvGrpSpPr>
        <p:grpSpPr>
          <a:xfrm>
            <a:off x="7267410" y="2843073"/>
            <a:ext cx="324550" cy="338030"/>
            <a:chOff x="13504862" y="4957764"/>
            <a:chExt cx="993774" cy="1035050"/>
          </a:xfrm>
          <a:solidFill>
            <a:srgbClr val="FCFCFC"/>
          </a:solidFill>
        </p:grpSpPr>
        <p:sp>
          <p:nvSpPr>
            <p:cNvPr id="36" name="Freeform 47"/>
            <p:cNvSpPr>
              <a:spLocks noEditPoints="1"/>
            </p:cNvSpPr>
            <p:nvPr/>
          </p:nvSpPr>
          <p:spPr bwMode="auto">
            <a:xfrm>
              <a:off x="14189074" y="5218114"/>
              <a:ext cx="309562" cy="301625"/>
            </a:xfrm>
            <a:custGeom>
              <a:avLst/>
              <a:gdLst>
                <a:gd name="T0" fmla="*/ 34 w 38"/>
                <a:gd name="T1" fmla="*/ 8 h 37"/>
                <a:gd name="T2" fmla="*/ 31 w 38"/>
                <a:gd name="T3" fmla="*/ 9 h 37"/>
                <a:gd name="T4" fmla="*/ 28 w 38"/>
                <a:gd name="T5" fmla="*/ 6 h 37"/>
                <a:gd name="T6" fmla="*/ 29 w 38"/>
                <a:gd name="T7" fmla="*/ 4 h 37"/>
                <a:gd name="T8" fmla="*/ 28 w 38"/>
                <a:gd name="T9" fmla="*/ 2 h 37"/>
                <a:gd name="T10" fmla="*/ 24 w 38"/>
                <a:gd name="T11" fmla="*/ 0 h 37"/>
                <a:gd name="T12" fmla="*/ 22 w 38"/>
                <a:gd name="T13" fmla="*/ 1 h 37"/>
                <a:gd name="T14" fmla="*/ 21 w 38"/>
                <a:gd name="T15" fmla="*/ 3 h 37"/>
                <a:gd name="T16" fmla="*/ 17 w 38"/>
                <a:gd name="T17" fmla="*/ 3 h 37"/>
                <a:gd name="T18" fmla="*/ 16 w 38"/>
                <a:gd name="T19" fmla="*/ 1 h 37"/>
                <a:gd name="T20" fmla="*/ 14 w 38"/>
                <a:gd name="T21" fmla="*/ 0 h 37"/>
                <a:gd name="T22" fmla="*/ 10 w 38"/>
                <a:gd name="T23" fmla="*/ 2 h 37"/>
                <a:gd name="T24" fmla="*/ 9 w 38"/>
                <a:gd name="T25" fmla="*/ 4 h 37"/>
                <a:gd name="T26" fmla="*/ 10 w 38"/>
                <a:gd name="T27" fmla="*/ 6 h 37"/>
                <a:gd name="T28" fmla="*/ 7 w 38"/>
                <a:gd name="T29" fmla="*/ 9 h 37"/>
                <a:gd name="T30" fmla="*/ 4 w 38"/>
                <a:gd name="T31" fmla="*/ 8 h 37"/>
                <a:gd name="T32" fmla="*/ 2 w 38"/>
                <a:gd name="T33" fmla="*/ 9 h 37"/>
                <a:gd name="T34" fmla="*/ 0 w 38"/>
                <a:gd name="T35" fmla="*/ 13 h 37"/>
                <a:gd name="T36" fmla="*/ 1 w 38"/>
                <a:gd name="T37" fmla="*/ 15 h 37"/>
                <a:gd name="T38" fmla="*/ 4 w 38"/>
                <a:gd name="T39" fmla="*/ 16 h 37"/>
                <a:gd name="T40" fmla="*/ 4 w 38"/>
                <a:gd name="T41" fmla="*/ 21 h 37"/>
                <a:gd name="T42" fmla="*/ 1 w 38"/>
                <a:gd name="T43" fmla="*/ 22 h 37"/>
                <a:gd name="T44" fmla="*/ 0 w 38"/>
                <a:gd name="T45" fmla="*/ 24 h 37"/>
                <a:gd name="T46" fmla="*/ 2 w 38"/>
                <a:gd name="T47" fmla="*/ 28 h 37"/>
                <a:gd name="T48" fmla="*/ 4 w 38"/>
                <a:gd name="T49" fmla="*/ 29 h 37"/>
                <a:gd name="T50" fmla="*/ 7 w 38"/>
                <a:gd name="T51" fmla="*/ 28 h 37"/>
                <a:gd name="T52" fmla="*/ 10 w 38"/>
                <a:gd name="T53" fmla="*/ 31 h 37"/>
                <a:gd name="T54" fmla="*/ 9 w 38"/>
                <a:gd name="T55" fmla="*/ 33 h 37"/>
                <a:gd name="T56" fmla="*/ 10 w 38"/>
                <a:gd name="T57" fmla="*/ 35 h 37"/>
                <a:gd name="T58" fmla="*/ 14 w 38"/>
                <a:gd name="T59" fmla="*/ 37 h 37"/>
                <a:gd name="T60" fmla="*/ 16 w 38"/>
                <a:gd name="T61" fmla="*/ 36 h 37"/>
                <a:gd name="T62" fmla="*/ 17 w 38"/>
                <a:gd name="T63" fmla="*/ 34 h 37"/>
                <a:gd name="T64" fmla="*/ 21 w 38"/>
                <a:gd name="T65" fmla="*/ 34 h 37"/>
                <a:gd name="T66" fmla="*/ 22 w 38"/>
                <a:gd name="T67" fmla="*/ 36 h 37"/>
                <a:gd name="T68" fmla="*/ 24 w 38"/>
                <a:gd name="T69" fmla="*/ 37 h 37"/>
                <a:gd name="T70" fmla="*/ 28 w 38"/>
                <a:gd name="T71" fmla="*/ 35 h 37"/>
                <a:gd name="T72" fmla="*/ 29 w 38"/>
                <a:gd name="T73" fmla="*/ 33 h 37"/>
                <a:gd name="T74" fmla="*/ 28 w 38"/>
                <a:gd name="T75" fmla="*/ 31 h 37"/>
                <a:gd name="T76" fmla="*/ 31 w 38"/>
                <a:gd name="T77" fmla="*/ 28 h 37"/>
                <a:gd name="T78" fmla="*/ 34 w 38"/>
                <a:gd name="T79" fmla="*/ 29 h 37"/>
                <a:gd name="T80" fmla="*/ 36 w 38"/>
                <a:gd name="T81" fmla="*/ 28 h 37"/>
                <a:gd name="T82" fmla="*/ 38 w 38"/>
                <a:gd name="T83" fmla="*/ 24 h 37"/>
                <a:gd name="T84" fmla="*/ 37 w 38"/>
                <a:gd name="T85" fmla="*/ 22 h 37"/>
                <a:gd name="T86" fmla="*/ 34 w 38"/>
                <a:gd name="T87" fmla="*/ 21 h 37"/>
                <a:gd name="T88" fmla="*/ 34 w 38"/>
                <a:gd name="T89" fmla="*/ 16 h 37"/>
                <a:gd name="T90" fmla="*/ 37 w 38"/>
                <a:gd name="T91" fmla="*/ 15 h 37"/>
                <a:gd name="T92" fmla="*/ 38 w 38"/>
                <a:gd name="T93" fmla="*/ 13 h 37"/>
                <a:gd name="T94" fmla="*/ 36 w 38"/>
                <a:gd name="T95" fmla="*/ 9 h 37"/>
                <a:gd name="T96" fmla="*/ 34 w 38"/>
                <a:gd name="T97" fmla="*/ 8 h 37"/>
                <a:gd name="T98" fmla="*/ 22 w 38"/>
                <a:gd name="T99" fmla="*/ 26 h 37"/>
                <a:gd name="T100" fmla="*/ 12 w 38"/>
                <a:gd name="T101" fmla="*/ 21 h 37"/>
                <a:gd name="T102" fmla="*/ 16 w 38"/>
                <a:gd name="T103" fmla="*/ 11 h 37"/>
                <a:gd name="T104" fmla="*/ 26 w 38"/>
                <a:gd name="T105" fmla="*/ 16 h 37"/>
                <a:gd name="T106" fmla="*/ 22 w 38"/>
                <a:gd name="T107" fmla="*/ 26 h 37"/>
                <a:gd name="T108" fmla="*/ 22 w 38"/>
                <a:gd name="T109" fmla="*/ 26 h 37"/>
                <a:gd name="T110" fmla="*/ 22 w 38"/>
                <a:gd name="T111"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37">
                  <a:moveTo>
                    <a:pt x="34" y="8"/>
                  </a:moveTo>
                  <a:cubicBezTo>
                    <a:pt x="31" y="9"/>
                    <a:pt x="31" y="9"/>
                    <a:pt x="31" y="9"/>
                  </a:cubicBezTo>
                  <a:cubicBezTo>
                    <a:pt x="30" y="8"/>
                    <a:pt x="29" y="7"/>
                    <a:pt x="28" y="6"/>
                  </a:cubicBezTo>
                  <a:cubicBezTo>
                    <a:pt x="29" y="4"/>
                    <a:pt x="29" y="4"/>
                    <a:pt x="29" y="4"/>
                  </a:cubicBezTo>
                  <a:cubicBezTo>
                    <a:pt x="30" y="3"/>
                    <a:pt x="29" y="2"/>
                    <a:pt x="28" y="2"/>
                  </a:cubicBezTo>
                  <a:cubicBezTo>
                    <a:pt x="24" y="0"/>
                    <a:pt x="24" y="0"/>
                    <a:pt x="24" y="0"/>
                  </a:cubicBezTo>
                  <a:cubicBezTo>
                    <a:pt x="23" y="0"/>
                    <a:pt x="23" y="0"/>
                    <a:pt x="22" y="1"/>
                  </a:cubicBezTo>
                  <a:cubicBezTo>
                    <a:pt x="21" y="3"/>
                    <a:pt x="21" y="3"/>
                    <a:pt x="21" y="3"/>
                  </a:cubicBezTo>
                  <a:cubicBezTo>
                    <a:pt x="20" y="3"/>
                    <a:pt x="18" y="3"/>
                    <a:pt x="17" y="3"/>
                  </a:cubicBezTo>
                  <a:cubicBezTo>
                    <a:pt x="16" y="1"/>
                    <a:pt x="16" y="1"/>
                    <a:pt x="16" y="1"/>
                  </a:cubicBezTo>
                  <a:cubicBezTo>
                    <a:pt x="15" y="0"/>
                    <a:pt x="15" y="0"/>
                    <a:pt x="14" y="0"/>
                  </a:cubicBezTo>
                  <a:cubicBezTo>
                    <a:pt x="10" y="2"/>
                    <a:pt x="10" y="2"/>
                    <a:pt x="10" y="2"/>
                  </a:cubicBezTo>
                  <a:cubicBezTo>
                    <a:pt x="9" y="2"/>
                    <a:pt x="8" y="3"/>
                    <a:pt x="9" y="4"/>
                  </a:cubicBezTo>
                  <a:cubicBezTo>
                    <a:pt x="10" y="6"/>
                    <a:pt x="10" y="6"/>
                    <a:pt x="10" y="6"/>
                  </a:cubicBezTo>
                  <a:cubicBezTo>
                    <a:pt x="9" y="7"/>
                    <a:pt x="8" y="8"/>
                    <a:pt x="7" y="9"/>
                  </a:cubicBezTo>
                  <a:cubicBezTo>
                    <a:pt x="4" y="8"/>
                    <a:pt x="4" y="8"/>
                    <a:pt x="4" y="8"/>
                  </a:cubicBezTo>
                  <a:cubicBezTo>
                    <a:pt x="3" y="8"/>
                    <a:pt x="3" y="8"/>
                    <a:pt x="2" y="9"/>
                  </a:cubicBezTo>
                  <a:cubicBezTo>
                    <a:pt x="0" y="13"/>
                    <a:pt x="0" y="13"/>
                    <a:pt x="0" y="13"/>
                  </a:cubicBezTo>
                  <a:cubicBezTo>
                    <a:pt x="0" y="14"/>
                    <a:pt x="1" y="15"/>
                    <a:pt x="1" y="15"/>
                  </a:cubicBezTo>
                  <a:cubicBezTo>
                    <a:pt x="4" y="16"/>
                    <a:pt x="4" y="16"/>
                    <a:pt x="4" y="16"/>
                  </a:cubicBezTo>
                  <a:cubicBezTo>
                    <a:pt x="4" y="18"/>
                    <a:pt x="4" y="19"/>
                    <a:pt x="4" y="21"/>
                  </a:cubicBezTo>
                  <a:cubicBezTo>
                    <a:pt x="1" y="22"/>
                    <a:pt x="1" y="22"/>
                    <a:pt x="1" y="22"/>
                  </a:cubicBezTo>
                  <a:cubicBezTo>
                    <a:pt x="1" y="22"/>
                    <a:pt x="0" y="23"/>
                    <a:pt x="0" y="24"/>
                  </a:cubicBezTo>
                  <a:cubicBezTo>
                    <a:pt x="2" y="28"/>
                    <a:pt x="2" y="28"/>
                    <a:pt x="2" y="28"/>
                  </a:cubicBezTo>
                  <a:cubicBezTo>
                    <a:pt x="3" y="29"/>
                    <a:pt x="3" y="29"/>
                    <a:pt x="4" y="29"/>
                  </a:cubicBezTo>
                  <a:cubicBezTo>
                    <a:pt x="7" y="28"/>
                    <a:pt x="7" y="28"/>
                    <a:pt x="7" y="28"/>
                  </a:cubicBezTo>
                  <a:cubicBezTo>
                    <a:pt x="8" y="29"/>
                    <a:pt x="9" y="30"/>
                    <a:pt x="10" y="31"/>
                  </a:cubicBezTo>
                  <a:cubicBezTo>
                    <a:pt x="9" y="33"/>
                    <a:pt x="9" y="33"/>
                    <a:pt x="9" y="33"/>
                  </a:cubicBezTo>
                  <a:cubicBezTo>
                    <a:pt x="8" y="34"/>
                    <a:pt x="9" y="35"/>
                    <a:pt x="10" y="35"/>
                  </a:cubicBezTo>
                  <a:cubicBezTo>
                    <a:pt x="14" y="37"/>
                    <a:pt x="14" y="37"/>
                    <a:pt x="14" y="37"/>
                  </a:cubicBezTo>
                  <a:cubicBezTo>
                    <a:pt x="15" y="37"/>
                    <a:pt x="16" y="37"/>
                    <a:pt x="16" y="36"/>
                  </a:cubicBezTo>
                  <a:cubicBezTo>
                    <a:pt x="17" y="34"/>
                    <a:pt x="17" y="34"/>
                    <a:pt x="17" y="34"/>
                  </a:cubicBezTo>
                  <a:cubicBezTo>
                    <a:pt x="18" y="34"/>
                    <a:pt x="20" y="34"/>
                    <a:pt x="21" y="34"/>
                  </a:cubicBezTo>
                  <a:cubicBezTo>
                    <a:pt x="22" y="36"/>
                    <a:pt x="22" y="36"/>
                    <a:pt x="22" y="36"/>
                  </a:cubicBezTo>
                  <a:cubicBezTo>
                    <a:pt x="23" y="37"/>
                    <a:pt x="23" y="37"/>
                    <a:pt x="24" y="37"/>
                  </a:cubicBezTo>
                  <a:cubicBezTo>
                    <a:pt x="28" y="35"/>
                    <a:pt x="28" y="35"/>
                    <a:pt x="28" y="35"/>
                  </a:cubicBezTo>
                  <a:cubicBezTo>
                    <a:pt x="29" y="35"/>
                    <a:pt x="30" y="34"/>
                    <a:pt x="29" y="33"/>
                  </a:cubicBezTo>
                  <a:cubicBezTo>
                    <a:pt x="28" y="31"/>
                    <a:pt x="28" y="31"/>
                    <a:pt x="28" y="31"/>
                  </a:cubicBezTo>
                  <a:cubicBezTo>
                    <a:pt x="29" y="30"/>
                    <a:pt x="30" y="29"/>
                    <a:pt x="31" y="28"/>
                  </a:cubicBezTo>
                  <a:cubicBezTo>
                    <a:pt x="34" y="29"/>
                    <a:pt x="34" y="29"/>
                    <a:pt x="34" y="29"/>
                  </a:cubicBezTo>
                  <a:cubicBezTo>
                    <a:pt x="35" y="29"/>
                    <a:pt x="36" y="29"/>
                    <a:pt x="36" y="28"/>
                  </a:cubicBezTo>
                  <a:cubicBezTo>
                    <a:pt x="38" y="24"/>
                    <a:pt x="38" y="24"/>
                    <a:pt x="38" y="24"/>
                  </a:cubicBezTo>
                  <a:cubicBezTo>
                    <a:pt x="38" y="23"/>
                    <a:pt x="38" y="22"/>
                    <a:pt x="37" y="22"/>
                  </a:cubicBezTo>
                  <a:cubicBezTo>
                    <a:pt x="34" y="21"/>
                    <a:pt x="34" y="21"/>
                    <a:pt x="34" y="21"/>
                  </a:cubicBezTo>
                  <a:cubicBezTo>
                    <a:pt x="34" y="19"/>
                    <a:pt x="34" y="18"/>
                    <a:pt x="34" y="16"/>
                  </a:cubicBezTo>
                  <a:cubicBezTo>
                    <a:pt x="37" y="15"/>
                    <a:pt x="37" y="15"/>
                    <a:pt x="37" y="15"/>
                  </a:cubicBezTo>
                  <a:cubicBezTo>
                    <a:pt x="38" y="15"/>
                    <a:pt x="38" y="14"/>
                    <a:pt x="38" y="13"/>
                  </a:cubicBezTo>
                  <a:cubicBezTo>
                    <a:pt x="36" y="9"/>
                    <a:pt x="36" y="9"/>
                    <a:pt x="36" y="9"/>
                  </a:cubicBezTo>
                  <a:cubicBezTo>
                    <a:pt x="36" y="8"/>
                    <a:pt x="35" y="8"/>
                    <a:pt x="34" y="8"/>
                  </a:cubicBezTo>
                  <a:close/>
                  <a:moveTo>
                    <a:pt x="22" y="26"/>
                  </a:moveTo>
                  <a:cubicBezTo>
                    <a:pt x="18" y="27"/>
                    <a:pt x="14" y="25"/>
                    <a:pt x="12" y="21"/>
                  </a:cubicBezTo>
                  <a:cubicBezTo>
                    <a:pt x="10" y="18"/>
                    <a:pt x="12" y="13"/>
                    <a:pt x="16" y="11"/>
                  </a:cubicBezTo>
                  <a:cubicBezTo>
                    <a:pt x="20" y="10"/>
                    <a:pt x="24" y="12"/>
                    <a:pt x="26" y="16"/>
                  </a:cubicBezTo>
                  <a:cubicBezTo>
                    <a:pt x="28" y="19"/>
                    <a:pt x="26" y="24"/>
                    <a:pt x="22" y="26"/>
                  </a:cubicBezTo>
                  <a:close/>
                  <a:moveTo>
                    <a:pt x="22" y="26"/>
                  </a:moveTo>
                  <a:cubicBezTo>
                    <a:pt x="22" y="26"/>
                    <a:pt x="22" y="26"/>
                    <a:pt x="22" y="26"/>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7" name="Freeform 48"/>
            <p:cNvSpPr>
              <a:spLocks noEditPoints="1"/>
            </p:cNvSpPr>
            <p:nvPr/>
          </p:nvSpPr>
          <p:spPr bwMode="auto">
            <a:xfrm>
              <a:off x="13806487" y="4957764"/>
              <a:ext cx="561975" cy="1035050"/>
            </a:xfrm>
            <a:custGeom>
              <a:avLst/>
              <a:gdLst>
                <a:gd name="T0" fmla="*/ 62 w 69"/>
                <a:gd name="T1" fmla="*/ 73 h 127"/>
                <a:gd name="T2" fmla="*/ 62 w 69"/>
                <a:gd name="T3" fmla="*/ 107 h 127"/>
                <a:gd name="T4" fmla="*/ 6 w 69"/>
                <a:gd name="T5" fmla="*/ 107 h 127"/>
                <a:gd name="T6" fmla="*/ 6 w 69"/>
                <a:gd name="T7" fmla="*/ 22 h 127"/>
                <a:gd name="T8" fmla="*/ 62 w 69"/>
                <a:gd name="T9" fmla="*/ 22 h 127"/>
                <a:gd name="T10" fmla="*/ 62 w 69"/>
                <a:gd name="T11" fmla="*/ 28 h 127"/>
                <a:gd name="T12" fmla="*/ 69 w 69"/>
                <a:gd name="T13" fmla="*/ 28 h 127"/>
                <a:gd name="T14" fmla="*/ 69 w 69"/>
                <a:gd name="T15" fmla="*/ 10 h 127"/>
                <a:gd name="T16" fmla="*/ 58 w 69"/>
                <a:gd name="T17" fmla="*/ 0 h 127"/>
                <a:gd name="T18" fmla="*/ 10 w 69"/>
                <a:gd name="T19" fmla="*/ 0 h 127"/>
                <a:gd name="T20" fmla="*/ 0 w 69"/>
                <a:gd name="T21" fmla="*/ 10 h 127"/>
                <a:gd name="T22" fmla="*/ 0 w 69"/>
                <a:gd name="T23" fmla="*/ 117 h 127"/>
                <a:gd name="T24" fmla="*/ 10 w 69"/>
                <a:gd name="T25" fmla="*/ 127 h 127"/>
                <a:gd name="T26" fmla="*/ 58 w 69"/>
                <a:gd name="T27" fmla="*/ 127 h 127"/>
                <a:gd name="T28" fmla="*/ 69 w 69"/>
                <a:gd name="T29" fmla="*/ 117 h 127"/>
                <a:gd name="T30" fmla="*/ 69 w 69"/>
                <a:gd name="T31" fmla="*/ 73 h 127"/>
                <a:gd name="T32" fmla="*/ 62 w 69"/>
                <a:gd name="T33" fmla="*/ 73 h 127"/>
                <a:gd name="T34" fmla="*/ 29 w 69"/>
                <a:gd name="T35" fmla="*/ 11 h 127"/>
                <a:gd name="T36" fmla="*/ 39 w 69"/>
                <a:gd name="T37" fmla="*/ 11 h 127"/>
                <a:gd name="T38" fmla="*/ 41 w 69"/>
                <a:gd name="T39" fmla="*/ 13 h 127"/>
                <a:gd name="T40" fmla="*/ 39 w 69"/>
                <a:gd name="T41" fmla="*/ 14 h 127"/>
                <a:gd name="T42" fmla="*/ 29 w 69"/>
                <a:gd name="T43" fmla="*/ 14 h 127"/>
                <a:gd name="T44" fmla="*/ 28 w 69"/>
                <a:gd name="T45" fmla="*/ 13 h 127"/>
                <a:gd name="T46" fmla="*/ 29 w 69"/>
                <a:gd name="T47" fmla="*/ 11 h 127"/>
                <a:gd name="T48" fmla="*/ 34 w 69"/>
                <a:gd name="T49" fmla="*/ 121 h 127"/>
                <a:gd name="T50" fmla="*/ 29 w 69"/>
                <a:gd name="T51" fmla="*/ 116 h 127"/>
                <a:gd name="T52" fmla="*/ 34 w 69"/>
                <a:gd name="T53" fmla="*/ 111 h 127"/>
                <a:gd name="T54" fmla="*/ 39 w 69"/>
                <a:gd name="T55" fmla="*/ 116 h 127"/>
                <a:gd name="T56" fmla="*/ 34 w 69"/>
                <a:gd name="T57" fmla="*/ 121 h 127"/>
                <a:gd name="T58" fmla="*/ 34 w 69"/>
                <a:gd name="T59" fmla="*/ 121 h 127"/>
                <a:gd name="T60" fmla="*/ 34 w 69"/>
                <a:gd name="T61" fmla="*/ 1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27">
                  <a:moveTo>
                    <a:pt x="62" y="73"/>
                  </a:moveTo>
                  <a:cubicBezTo>
                    <a:pt x="62" y="107"/>
                    <a:pt x="62" y="107"/>
                    <a:pt x="62" y="107"/>
                  </a:cubicBezTo>
                  <a:cubicBezTo>
                    <a:pt x="6" y="107"/>
                    <a:pt x="6" y="107"/>
                    <a:pt x="6" y="107"/>
                  </a:cubicBezTo>
                  <a:cubicBezTo>
                    <a:pt x="6" y="22"/>
                    <a:pt x="6" y="22"/>
                    <a:pt x="6" y="22"/>
                  </a:cubicBezTo>
                  <a:cubicBezTo>
                    <a:pt x="62" y="22"/>
                    <a:pt x="62" y="22"/>
                    <a:pt x="62" y="22"/>
                  </a:cubicBezTo>
                  <a:cubicBezTo>
                    <a:pt x="62" y="28"/>
                    <a:pt x="62" y="28"/>
                    <a:pt x="62" y="28"/>
                  </a:cubicBezTo>
                  <a:cubicBezTo>
                    <a:pt x="69" y="28"/>
                    <a:pt x="69" y="28"/>
                    <a:pt x="69" y="28"/>
                  </a:cubicBezTo>
                  <a:cubicBezTo>
                    <a:pt x="69" y="10"/>
                    <a:pt x="69" y="10"/>
                    <a:pt x="69" y="10"/>
                  </a:cubicBezTo>
                  <a:cubicBezTo>
                    <a:pt x="69" y="4"/>
                    <a:pt x="64" y="0"/>
                    <a:pt x="58" y="0"/>
                  </a:cubicBezTo>
                  <a:cubicBezTo>
                    <a:pt x="10" y="0"/>
                    <a:pt x="10" y="0"/>
                    <a:pt x="10" y="0"/>
                  </a:cubicBezTo>
                  <a:cubicBezTo>
                    <a:pt x="4" y="0"/>
                    <a:pt x="0" y="4"/>
                    <a:pt x="0" y="10"/>
                  </a:cubicBezTo>
                  <a:cubicBezTo>
                    <a:pt x="0" y="117"/>
                    <a:pt x="0" y="117"/>
                    <a:pt x="0" y="117"/>
                  </a:cubicBezTo>
                  <a:cubicBezTo>
                    <a:pt x="0" y="123"/>
                    <a:pt x="4" y="127"/>
                    <a:pt x="10" y="127"/>
                  </a:cubicBezTo>
                  <a:cubicBezTo>
                    <a:pt x="58" y="127"/>
                    <a:pt x="58" y="127"/>
                    <a:pt x="58" y="127"/>
                  </a:cubicBezTo>
                  <a:cubicBezTo>
                    <a:pt x="64" y="127"/>
                    <a:pt x="69" y="123"/>
                    <a:pt x="69" y="117"/>
                  </a:cubicBezTo>
                  <a:cubicBezTo>
                    <a:pt x="69" y="73"/>
                    <a:pt x="69" y="73"/>
                    <a:pt x="69" y="73"/>
                  </a:cubicBezTo>
                  <a:lnTo>
                    <a:pt x="62" y="73"/>
                  </a:lnTo>
                  <a:close/>
                  <a:moveTo>
                    <a:pt x="29" y="11"/>
                  </a:moveTo>
                  <a:cubicBezTo>
                    <a:pt x="39" y="11"/>
                    <a:pt x="39" y="11"/>
                    <a:pt x="39" y="11"/>
                  </a:cubicBezTo>
                  <a:cubicBezTo>
                    <a:pt x="40" y="11"/>
                    <a:pt x="41" y="12"/>
                    <a:pt x="41" y="13"/>
                  </a:cubicBezTo>
                  <a:cubicBezTo>
                    <a:pt x="41" y="13"/>
                    <a:pt x="40" y="14"/>
                    <a:pt x="39" y="14"/>
                  </a:cubicBezTo>
                  <a:cubicBezTo>
                    <a:pt x="29" y="14"/>
                    <a:pt x="29" y="14"/>
                    <a:pt x="29" y="14"/>
                  </a:cubicBezTo>
                  <a:cubicBezTo>
                    <a:pt x="28" y="14"/>
                    <a:pt x="28" y="13"/>
                    <a:pt x="28" y="13"/>
                  </a:cubicBezTo>
                  <a:cubicBezTo>
                    <a:pt x="28" y="12"/>
                    <a:pt x="28" y="11"/>
                    <a:pt x="29" y="11"/>
                  </a:cubicBezTo>
                  <a:close/>
                  <a:moveTo>
                    <a:pt x="34" y="121"/>
                  </a:moveTo>
                  <a:cubicBezTo>
                    <a:pt x="31" y="121"/>
                    <a:pt x="29" y="119"/>
                    <a:pt x="29" y="116"/>
                  </a:cubicBezTo>
                  <a:cubicBezTo>
                    <a:pt x="29" y="113"/>
                    <a:pt x="31" y="111"/>
                    <a:pt x="34" y="111"/>
                  </a:cubicBezTo>
                  <a:cubicBezTo>
                    <a:pt x="37" y="111"/>
                    <a:pt x="39" y="113"/>
                    <a:pt x="39" y="116"/>
                  </a:cubicBezTo>
                  <a:cubicBezTo>
                    <a:pt x="39" y="119"/>
                    <a:pt x="37" y="121"/>
                    <a:pt x="34" y="121"/>
                  </a:cubicBezTo>
                  <a:close/>
                  <a:moveTo>
                    <a:pt x="34" y="121"/>
                  </a:moveTo>
                  <a:cubicBezTo>
                    <a:pt x="34" y="121"/>
                    <a:pt x="34" y="121"/>
                    <a:pt x="34" y="121"/>
                  </a:cubicBezTo>
                </a:path>
              </a:pathLst>
            </a:custGeom>
            <a:grpFill/>
            <a:ln w="6350">
              <a:noFill/>
              <a:round/>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8" name="Rectangle 49"/>
            <p:cNvSpPr>
              <a:spLocks noChangeArrowheads="1"/>
            </p:cNvSpPr>
            <p:nvPr/>
          </p:nvSpPr>
          <p:spPr bwMode="auto">
            <a:xfrm>
              <a:off x="13504862" y="5218114"/>
              <a:ext cx="244475" cy="57150"/>
            </a:xfrm>
            <a:prstGeom prst="rect">
              <a:avLst/>
            </a:prstGeom>
            <a:grpFill/>
            <a:ln w="6350">
              <a:noFill/>
              <a:miter lim="800000"/>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39" name="Rectangle 50"/>
            <p:cNvSpPr>
              <a:spLocks noChangeArrowheads="1"/>
            </p:cNvSpPr>
            <p:nvPr/>
          </p:nvSpPr>
          <p:spPr bwMode="auto">
            <a:xfrm>
              <a:off x="13562012" y="5324476"/>
              <a:ext cx="187325" cy="57150"/>
            </a:xfrm>
            <a:prstGeom prst="rect">
              <a:avLst/>
            </a:prstGeom>
            <a:grpFill/>
            <a:ln w="6350">
              <a:noFill/>
              <a:miter lim="800000"/>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sp>
          <p:nvSpPr>
            <p:cNvPr id="40" name="Rectangle 51"/>
            <p:cNvSpPr>
              <a:spLocks noChangeArrowheads="1"/>
            </p:cNvSpPr>
            <p:nvPr/>
          </p:nvSpPr>
          <p:spPr bwMode="auto">
            <a:xfrm>
              <a:off x="13692187" y="5430839"/>
              <a:ext cx="57150" cy="49213"/>
            </a:xfrm>
            <a:prstGeom prst="rect">
              <a:avLst/>
            </a:prstGeom>
            <a:grpFill/>
            <a:ln w="6350">
              <a:noFill/>
              <a:miter lim="800000"/>
            </a:ln>
          </p:spPr>
          <p:txBody>
            <a:bodyPr vert="horz" wrap="square" lIns="34290" tIns="17145" rIns="34290" bIns="17145" numCol="1" anchor="t" anchorCtr="0" compatLnSpc="1"/>
            <a:lstStyle/>
            <a:p>
              <a:endParaRPr lang="en-US" sz="675" dirty="0">
                <a:latin typeface="Arial" panose="020B0604020202020204" pitchFamily="34" charset="0"/>
                <a:ea typeface="Arial" panose="020B0604020202020204" pitchFamily="34" charset="0"/>
              </a:endParaRPr>
            </a:p>
          </p:txBody>
        </p:sp>
      </p:grpSp>
      <p:sp>
        <p:nvSpPr>
          <p:cNvPr id="45" name="Oval 44"/>
          <p:cNvSpPr/>
          <p:nvPr/>
        </p:nvSpPr>
        <p:spPr>
          <a:xfrm>
            <a:off x="703799" y="2837491"/>
            <a:ext cx="368545" cy="368545"/>
          </a:xfrm>
          <a:prstGeom prst="ellipse">
            <a:avLst/>
          </a:prstGeom>
          <a:solidFill>
            <a:srgbClr val="5B9BD5"/>
          </a:solidFill>
          <a:ln w="88900">
            <a:solidFill>
              <a:schemeClr val="bg1"/>
            </a:solidFill>
          </a:ln>
          <a:effectLst>
            <a:outerShdw blurRad="520700" dist="457200" dir="6660000" sx="93000" sy="9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anose="020B0604020202020204" pitchFamily="34" charset="0"/>
                <a:ea typeface="Arial" panose="020B0604020202020204" pitchFamily="34" charset="0"/>
              </a:rPr>
              <a:t>01</a:t>
            </a:r>
          </a:p>
        </p:txBody>
      </p:sp>
      <p:sp>
        <p:nvSpPr>
          <p:cNvPr id="46" name="Oval 45"/>
          <p:cNvSpPr/>
          <p:nvPr/>
        </p:nvSpPr>
        <p:spPr>
          <a:xfrm>
            <a:off x="2697222" y="2837491"/>
            <a:ext cx="368545" cy="368545"/>
          </a:xfrm>
          <a:prstGeom prst="ellipse">
            <a:avLst/>
          </a:prstGeom>
          <a:solidFill>
            <a:srgbClr val="9DC3E6"/>
          </a:solidFill>
          <a:ln w="88900">
            <a:solidFill>
              <a:schemeClr val="bg1"/>
            </a:solidFill>
          </a:ln>
          <a:effectLst>
            <a:outerShdw blurRad="520700" dist="457200" dir="6660000" sx="93000" sy="9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anose="020B0604020202020204" pitchFamily="34" charset="0"/>
                <a:ea typeface="Arial" panose="020B0604020202020204" pitchFamily="34" charset="0"/>
              </a:rPr>
              <a:t>02</a:t>
            </a:r>
          </a:p>
        </p:txBody>
      </p:sp>
      <p:sp>
        <p:nvSpPr>
          <p:cNvPr id="47" name="Oval 46"/>
          <p:cNvSpPr/>
          <p:nvPr/>
        </p:nvSpPr>
        <p:spPr>
          <a:xfrm>
            <a:off x="4764171" y="2837491"/>
            <a:ext cx="368545" cy="368545"/>
          </a:xfrm>
          <a:prstGeom prst="ellipse">
            <a:avLst/>
          </a:prstGeom>
          <a:solidFill>
            <a:srgbClr val="F4B183"/>
          </a:solidFill>
          <a:ln w="88900">
            <a:solidFill>
              <a:schemeClr val="bg1"/>
            </a:solidFill>
          </a:ln>
          <a:effectLst>
            <a:outerShdw blurRad="520700" dist="457200" dir="6660000" sx="93000" sy="9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anose="020B0604020202020204" pitchFamily="34" charset="0"/>
                <a:ea typeface="Arial" panose="020B0604020202020204" pitchFamily="34" charset="0"/>
              </a:rPr>
              <a:t>03</a:t>
            </a:r>
          </a:p>
        </p:txBody>
      </p:sp>
      <p:sp>
        <p:nvSpPr>
          <p:cNvPr id="48" name="Oval 47"/>
          <p:cNvSpPr/>
          <p:nvPr/>
        </p:nvSpPr>
        <p:spPr>
          <a:xfrm>
            <a:off x="6800208" y="2837491"/>
            <a:ext cx="368545" cy="368545"/>
          </a:xfrm>
          <a:prstGeom prst="ellipse">
            <a:avLst/>
          </a:prstGeom>
          <a:solidFill>
            <a:srgbClr val="ED7D31"/>
          </a:solidFill>
          <a:ln w="88900">
            <a:solidFill>
              <a:schemeClr val="bg1"/>
            </a:solidFill>
          </a:ln>
          <a:effectLst>
            <a:outerShdw blurRad="520700" dist="457200" dir="6660000" sx="93000" sy="9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latin typeface="Arial" panose="020B0604020202020204" pitchFamily="34" charset="0"/>
                <a:ea typeface="Arial" panose="020B0604020202020204" pitchFamily="34" charset="0"/>
              </a:rPr>
              <a:t>04</a:t>
            </a:r>
          </a:p>
        </p:txBody>
      </p:sp>
      <p:cxnSp>
        <p:nvCxnSpPr>
          <p:cNvPr id="50" name="Straight Connector 49"/>
          <p:cNvCxnSpPr>
            <a:stCxn id="45" idx="4"/>
          </p:cNvCxnSpPr>
          <p:nvPr/>
        </p:nvCxnSpPr>
        <p:spPr>
          <a:xfrm>
            <a:off x="888309" y="3234611"/>
            <a:ext cx="0" cy="906178"/>
          </a:xfrm>
          <a:prstGeom prst="line">
            <a:avLst/>
          </a:prstGeom>
          <a:ln>
            <a:solidFill>
              <a:schemeClr val="tx1"/>
            </a:solidFill>
            <a:prstDash val="dash"/>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881495" y="3206036"/>
            <a:ext cx="0" cy="906178"/>
          </a:xfrm>
          <a:prstGeom prst="line">
            <a:avLst/>
          </a:prstGeom>
          <a:ln>
            <a:solidFill>
              <a:schemeClr val="tx1"/>
            </a:solidFill>
            <a:prstDash val="dash"/>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48443" y="3206036"/>
            <a:ext cx="0" cy="906178"/>
          </a:xfrm>
          <a:prstGeom prst="line">
            <a:avLst/>
          </a:prstGeom>
          <a:ln>
            <a:solidFill>
              <a:schemeClr val="tx1"/>
            </a:solidFill>
            <a:prstDash val="dash"/>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984481" y="3206036"/>
            <a:ext cx="0" cy="906178"/>
          </a:xfrm>
          <a:prstGeom prst="line">
            <a:avLst/>
          </a:prstGeom>
          <a:ln>
            <a:solidFill>
              <a:schemeClr val="tx1"/>
            </a:solidFill>
            <a:prstDash val="dash"/>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48258" y="4235681"/>
            <a:ext cx="1770324" cy="656572"/>
          </a:xfrm>
          <a:prstGeom prst="rect">
            <a:avLst/>
          </a:prstGeom>
          <a:noFill/>
        </p:spPr>
        <p:txBody>
          <a:bodyPr wrap="square" lIns="68562" tIns="34281" rIns="68562" bIns="34281" rtlCol="0">
            <a:spAutoFit/>
          </a:bodyPr>
          <a:lstStyle/>
          <a:p>
            <a:pPr>
              <a:lnSpc>
                <a:spcPct val="110000"/>
              </a:lnSpc>
            </a:pPr>
            <a:r>
              <a:rPr lang="en-IN" dirty="0">
                <a:solidFill>
                  <a:schemeClr val="accent1"/>
                </a:solidFill>
                <a:latin typeface="Bahnschrift SemiBold Condensed" pitchFamily="34" charset="0"/>
                <a:cs typeface="Times New Roman" panose="02020603050405020304" pitchFamily="18" charset="0"/>
              </a:rPr>
              <a:t>Tax credit or exemption </a:t>
            </a:r>
            <a:endParaRPr lang="en-US" b="1" dirty="0">
              <a:solidFill>
                <a:schemeClr val="accent1"/>
              </a:solidFill>
              <a:latin typeface="Bahnschrift SemiBold Condensed" pitchFamily="34" charset="0"/>
              <a:ea typeface="Arial" panose="020B0604020202020204" pitchFamily="34" charset="0"/>
              <a:cs typeface="Times New Roman" panose="02020603050405020304" pitchFamily="18" charset="0"/>
            </a:endParaRPr>
          </a:p>
        </p:txBody>
      </p:sp>
      <p:sp>
        <p:nvSpPr>
          <p:cNvPr id="57" name="TextBox 56"/>
          <p:cNvSpPr txBox="1"/>
          <p:nvPr/>
        </p:nvSpPr>
        <p:spPr>
          <a:xfrm>
            <a:off x="2760798" y="4235681"/>
            <a:ext cx="1770324" cy="954730"/>
          </a:xfrm>
          <a:prstGeom prst="rect">
            <a:avLst/>
          </a:prstGeom>
          <a:noFill/>
        </p:spPr>
        <p:txBody>
          <a:bodyPr wrap="square" lIns="68562" tIns="34281" rIns="68562" bIns="34281" rtlCol="0">
            <a:spAutoFit/>
          </a:bodyPr>
          <a:lstStyle/>
          <a:p>
            <a:pPr>
              <a:lnSpc>
                <a:spcPct val="110000"/>
              </a:lnSpc>
            </a:pPr>
            <a:r>
              <a:rPr lang="en-IN" dirty="0">
                <a:solidFill>
                  <a:schemeClr val="tx2">
                    <a:lumMod val="60000"/>
                    <a:lumOff val="40000"/>
                  </a:schemeClr>
                </a:solidFill>
                <a:latin typeface="Bahnschrift SemiBold Condensed" pitchFamily="34" charset="0"/>
                <a:cs typeface="Times New Roman" panose="02020603050405020304" pitchFamily="18" charset="0"/>
              </a:rPr>
              <a:t>variable waste disposal charges for garbage collection</a:t>
            </a:r>
            <a:endParaRPr lang="en-US" b="1" dirty="0">
              <a:solidFill>
                <a:schemeClr val="tx2">
                  <a:lumMod val="60000"/>
                  <a:lumOff val="40000"/>
                </a:schemeClr>
              </a:solidFill>
              <a:latin typeface="Bahnschrift SemiBold Condensed" pitchFamily="34" charset="0"/>
              <a:ea typeface="Arial" panose="020B0604020202020204" pitchFamily="34" charset="0"/>
              <a:cs typeface="Times New Roman" panose="02020603050405020304" pitchFamily="18" charset="0"/>
            </a:endParaRPr>
          </a:p>
        </p:txBody>
      </p:sp>
      <p:sp>
        <p:nvSpPr>
          <p:cNvPr id="58" name="TextBox 57"/>
          <p:cNvSpPr txBox="1"/>
          <p:nvPr/>
        </p:nvSpPr>
        <p:spPr>
          <a:xfrm>
            <a:off x="4773338" y="4235681"/>
            <a:ext cx="1770324" cy="954730"/>
          </a:xfrm>
          <a:prstGeom prst="rect">
            <a:avLst/>
          </a:prstGeom>
          <a:noFill/>
        </p:spPr>
        <p:txBody>
          <a:bodyPr wrap="square" lIns="68562" tIns="34281" rIns="68562" bIns="34281" rtlCol="0">
            <a:spAutoFit/>
          </a:bodyPr>
          <a:lstStyle/>
          <a:p>
            <a:pPr>
              <a:lnSpc>
                <a:spcPct val="110000"/>
              </a:lnSpc>
            </a:pPr>
            <a:r>
              <a:rPr lang="en-US" dirty="0">
                <a:solidFill>
                  <a:schemeClr val="accent2">
                    <a:lumMod val="60000"/>
                    <a:lumOff val="40000"/>
                  </a:schemeClr>
                </a:solidFill>
                <a:latin typeface="Bahnschrift SemiBold Condensed" pitchFamily="34" charset="0"/>
                <a:cs typeface="Times New Roman" panose="02020603050405020304" pitchFamily="18" charset="0"/>
              </a:rPr>
              <a:t>Graduated fee structure for garbage collection</a:t>
            </a:r>
            <a:endParaRPr lang="en-US" b="1" dirty="0">
              <a:solidFill>
                <a:schemeClr val="accent2">
                  <a:lumMod val="60000"/>
                  <a:lumOff val="40000"/>
                </a:schemeClr>
              </a:solidFill>
              <a:latin typeface="Bahnschrift SemiBold Condensed" pitchFamily="34" charset="0"/>
              <a:ea typeface="Arial" panose="020B0604020202020204" pitchFamily="34" charset="0"/>
              <a:cs typeface="Times New Roman" panose="02020603050405020304" pitchFamily="18" charset="0"/>
            </a:endParaRPr>
          </a:p>
        </p:txBody>
      </p:sp>
      <p:sp>
        <p:nvSpPr>
          <p:cNvPr id="59" name="TextBox 58"/>
          <p:cNvSpPr txBox="1"/>
          <p:nvPr/>
        </p:nvSpPr>
        <p:spPr>
          <a:xfrm>
            <a:off x="6785878" y="4235681"/>
            <a:ext cx="1770324" cy="656572"/>
          </a:xfrm>
          <a:prstGeom prst="rect">
            <a:avLst/>
          </a:prstGeom>
          <a:noFill/>
        </p:spPr>
        <p:txBody>
          <a:bodyPr wrap="square" lIns="68562" tIns="34281" rIns="68562" bIns="34281" rtlCol="0">
            <a:spAutoFit/>
          </a:bodyPr>
          <a:lstStyle/>
          <a:p>
            <a:pPr>
              <a:lnSpc>
                <a:spcPct val="110000"/>
              </a:lnSpc>
            </a:pPr>
            <a:r>
              <a:rPr lang="en-IN" dirty="0">
                <a:solidFill>
                  <a:schemeClr val="accent2"/>
                </a:solidFill>
                <a:latin typeface="Bahnschrift SemiBold Condensed" pitchFamily="34" charset="0"/>
                <a:cs typeface="Times New Roman" panose="02020603050405020304" pitchFamily="18" charset="0"/>
              </a:rPr>
              <a:t>Product disposal charges</a:t>
            </a:r>
            <a:endParaRPr lang="en-US" b="1" dirty="0">
              <a:solidFill>
                <a:schemeClr val="accent2"/>
              </a:solidFill>
              <a:latin typeface="Bahnschrift SemiBold Condensed" pitchFamily="34" charset="0"/>
              <a:ea typeface="Arial" panose="020B0604020202020204" pitchFamily="34" charset="0"/>
              <a:cs typeface="Times New Roman" panose="02020603050405020304" pitchFamily="18" charset="0"/>
            </a:endParaRPr>
          </a:p>
        </p:txBody>
      </p:sp>
      <p:sp>
        <p:nvSpPr>
          <p:cNvPr id="49" name="矩形 48">
            <a:extLst>
              <a:ext uri="{FF2B5EF4-FFF2-40B4-BE49-F238E27FC236}">
                <a16:creationId xmlns:a16="http://schemas.microsoft.com/office/drawing/2014/main" id="{6B27E465-95F1-4565-98E6-BC55C05344BC}"/>
              </a:ext>
            </a:extLst>
          </p:cNvPr>
          <p:cNvSpPr/>
          <p:nvPr/>
        </p:nvSpPr>
        <p:spPr bwMode="auto">
          <a:xfrm>
            <a:off x="2704268" y="1491773"/>
            <a:ext cx="3687395" cy="883601"/>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34290" tIns="17145" rIns="34290" bIns="17145" numCol="1" rtlCol="0" anchor="t" anchorCtr="0" compatLnSpc="1"/>
          <a:lstStyle/>
          <a:p>
            <a:pPr algn="ctr" defTabSz="342900" fontAlgn="base">
              <a:spcBef>
                <a:spcPct val="0"/>
              </a:spcBef>
              <a:spcAft>
                <a:spcPct val="0"/>
              </a:spcAft>
            </a:pPr>
            <a:endParaRPr lang="zh-CN" altLang="en-US" sz="2100">
              <a:solidFill>
                <a:srgbClr val="000000"/>
              </a:solidFill>
              <a:latin typeface="Helvetica Neue UltraLight" charset="0"/>
              <a:ea typeface="ヒラギノ角ゴ ProN W3" charset="0"/>
              <a:cs typeface="ヒラギノ角ゴ ProN W3" charset="0"/>
              <a:sym typeface="Helvetica Neue UltraLight" charset="0"/>
            </a:endParaRPr>
          </a:p>
        </p:txBody>
      </p:sp>
      <p:sp>
        <p:nvSpPr>
          <p:cNvPr id="2" name="Title 1">
            <a:extLst>
              <a:ext uri="{FF2B5EF4-FFF2-40B4-BE49-F238E27FC236}">
                <a16:creationId xmlns:a16="http://schemas.microsoft.com/office/drawing/2014/main" id="{C6F98A22-5FF3-4D6A-8D1B-B617CAB8E065}"/>
              </a:ext>
            </a:extLst>
          </p:cNvPr>
          <p:cNvSpPr>
            <a:spLocks noGrp="1"/>
          </p:cNvSpPr>
          <p:nvPr>
            <p:ph type="title"/>
          </p:nvPr>
        </p:nvSpPr>
        <p:spPr>
          <a:xfrm>
            <a:off x="0" y="216823"/>
            <a:ext cx="8929718" cy="1143000"/>
          </a:xfrm>
        </p:spPr>
        <p:txBody>
          <a:bodyPr>
            <a:normAutofit fontScale="90000"/>
          </a:bodyPr>
          <a:lstStyle/>
          <a:p>
            <a:r>
              <a:rPr lang="en-US" dirty="0" smtClean="0">
                <a:cs typeface="Times New Roman" panose="02020603050405020304" pitchFamily="18" charset="0"/>
              </a:rPr>
              <a:t>FINANCIAL INCENTIVES AND DISINCENTIVES</a:t>
            </a:r>
            <a:endParaRPr lang="en-IN" dirty="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8F804-A417-42FD-83D5-2C3C327FE5E0}"/>
              </a:ext>
            </a:extLst>
          </p:cNvPr>
          <p:cNvSpPr>
            <a:spLocks noGrp="1"/>
          </p:cNvSpPr>
          <p:nvPr>
            <p:ph type="title"/>
          </p:nvPr>
        </p:nvSpPr>
        <p:spPr/>
        <p:txBody>
          <a:bodyPr/>
          <a:lstStyle/>
          <a:p>
            <a:r>
              <a:rPr lang="en-IN" dirty="0" smtClean="0">
                <a:cs typeface="Times New Roman" panose="02020603050405020304" pitchFamily="18" charset="0"/>
              </a:rPr>
              <a:t>IMPLEMENTATION</a:t>
            </a:r>
            <a:endParaRPr lang="en-IN" dirty="0"/>
          </a:p>
        </p:txBody>
      </p:sp>
      <p:sp>
        <p:nvSpPr>
          <p:cNvPr id="3" name="Content Placeholder 2">
            <a:extLst>
              <a:ext uri="{FF2B5EF4-FFF2-40B4-BE49-F238E27FC236}">
                <a16:creationId xmlns:a16="http://schemas.microsoft.com/office/drawing/2014/main" id="{3D1AFBD7-A66E-49E4-A261-229A1F97772A}"/>
              </a:ext>
            </a:extLst>
          </p:cNvPr>
          <p:cNvSpPr>
            <a:spLocks noGrp="1"/>
          </p:cNvSpPr>
          <p:nvPr>
            <p:ph idx="1"/>
          </p:nvPr>
        </p:nvSpPr>
        <p:spPr>
          <a:xfrm>
            <a:off x="357158" y="1285860"/>
            <a:ext cx="8501122" cy="5214974"/>
          </a:xfrm>
        </p:spPr>
        <p:txBody>
          <a:bodyPr>
            <a:normAutofit/>
          </a:bodyPr>
          <a:lstStyle/>
          <a:p>
            <a:pPr algn="just"/>
            <a:r>
              <a:rPr lang="en-US" dirty="0">
                <a:solidFill>
                  <a:srgbClr val="C00000"/>
                </a:solidFill>
                <a:latin typeface="Bahnschrift SemiBold Condensed" pitchFamily="34" charset="0"/>
              </a:rPr>
              <a:t>Regulation: </a:t>
            </a:r>
            <a:r>
              <a:rPr lang="en-US" dirty="0">
                <a:latin typeface="Bahnschrift SemiBold Condensed" pitchFamily="34" charset="0"/>
              </a:rPr>
              <a:t>Although most regulation occurs at the national and state level, local authorities can participate in legislative activities in developing regulations that affect municipal SWM. </a:t>
            </a:r>
          </a:p>
          <a:p>
            <a:pPr algn="just"/>
            <a:r>
              <a:rPr lang="en-US" dirty="0">
                <a:latin typeface="Bahnschrift SemiBold Condensed" pitchFamily="34" charset="0"/>
              </a:rPr>
              <a:t>It is possible, for example, to establish a programme to inform the consumers about environmental impacts, durability, reusability and recyclability of products as well as to declare source reduction as a top priority in SWM.</a:t>
            </a:r>
            <a:endParaRPr lang="en-IN" dirty="0">
              <a:latin typeface="Bahnschrift SemiBold Condensed" pitchFamily="34" charset="0"/>
            </a:endParaRPr>
          </a:p>
        </p:txBody>
      </p:sp>
    </p:spTree>
    <p:extLst>
      <p:ext uri="{BB962C8B-B14F-4D97-AF65-F5344CB8AC3E}">
        <p14:creationId xmlns:p14="http://schemas.microsoft.com/office/powerpoint/2010/main" val="3690265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Isosceles Triangle 66"/>
          <p:cNvSpPr/>
          <p:nvPr/>
        </p:nvSpPr>
        <p:spPr>
          <a:xfrm>
            <a:off x="0" y="3830126"/>
            <a:ext cx="3590239" cy="2171071"/>
          </a:xfrm>
          <a:prstGeom prst="triangle">
            <a:avLst>
              <a:gd name="adj" fmla="val 0"/>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Arial" panose="020B0604020202020204" pitchFamily="34" charset="0"/>
              <a:ea typeface="Arial" panose="020B0604020202020204" pitchFamily="34" charset="0"/>
            </a:endParaRPr>
          </a:p>
        </p:txBody>
      </p:sp>
      <p:sp>
        <p:nvSpPr>
          <p:cNvPr id="66" name="Isosceles Triangle 65"/>
          <p:cNvSpPr/>
          <p:nvPr/>
        </p:nvSpPr>
        <p:spPr>
          <a:xfrm>
            <a:off x="0" y="2023654"/>
            <a:ext cx="6577599" cy="3977572"/>
          </a:xfrm>
          <a:prstGeom prst="triangle">
            <a:avLst>
              <a:gd name="adj" fmla="val 0"/>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Arial" panose="020B0604020202020204" pitchFamily="34" charset="0"/>
              <a:ea typeface="Arial" panose="020B0604020202020204" pitchFamily="34" charset="0"/>
            </a:endParaRPr>
          </a:p>
        </p:txBody>
      </p:sp>
      <p:grpSp>
        <p:nvGrpSpPr>
          <p:cNvPr id="3" name="Group 307"/>
          <p:cNvGrpSpPr>
            <a:grpSpLocks noChangeAspect="1"/>
          </p:cNvGrpSpPr>
          <p:nvPr/>
        </p:nvGrpSpPr>
        <p:grpSpPr bwMode="auto">
          <a:xfrm>
            <a:off x="0" y="1274512"/>
            <a:ext cx="9141619" cy="4308976"/>
            <a:chOff x="1907" y="1929"/>
            <a:chExt cx="11539" cy="5439"/>
          </a:xfrm>
        </p:grpSpPr>
        <p:sp>
          <p:nvSpPr>
            <p:cNvPr id="9" name="Freeform 308"/>
            <p:cNvSpPr/>
            <p:nvPr/>
          </p:nvSpPr>
          <p:spPr bwMode="auto">
            <a:xfrm>
              <a:off x="1907" y="1929"/>
              <a:ext cx="9376" cy="2855"/>
            </a:xfrm>
            <a:custGeom>
              <a:avLst/>
              <a:gdLst>
                <a:gd name="T0" fmla="*/ 2205 w 2600"/>
                <a:gd name="T1" fmla="*/ 0 h 791"/>
                <a:gd name="T2" fmla="*/ 0 w 2600"/>
                <a:gd name="T3" fmla="*/ 0 h 791"/>
                <a:gd name="T4" fmla="*/ 0 w 2600"/>
                <a:gd name="T5" fmla="*/ 76 h 791"/>
                <a:gd name="T6" fmla="*/ 2205 w 2600"/>
                <a:gd name="T7" fmla="*/ 76 h 791"/>
                <a:gd name="T8" fmla="*/ 2524 w 2600"/>
                <a:gd name="T9" fmla="*/ 396 h 791"/>
                <a:gd name="T10" fmla="*/ 2205 w 2600"/>
                <a:gd name="T11" fmla="*/ 715 h 791"/>
                <a:gd name="T12" fmla="*/ 1580 w 2600"/>
                <a:gd name="T13" fmla="*/ 715 h 791"/>
                <a:gd name="T14" fmla="*/ 1580 w 2600"/>
                <a:gd name="T15" fmla="*/ 791 h 791"/>
                <a:gd name="T16" fmla="*/ 2205 w 2600"/>
                <a:gd name="T17" fmla="*/ 791 h 791"/>
                <a:gd name="T18" fmla="*/ 2600 w 2600"/>
                <a:gd name="T19" fmla="*/ 396 h 791"/>
                <a:gd name="T20" fmla="*/ 2205 w 2600"/>
                <a:gd name="T21"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0" h="791">
                  <a:moveTo>
                    <a:pt x="2205" y="0"/>
                  </a:moveTo>
                  <a:cubicBezTo>
                    <a:pt x="0" y="0"/>
                    <a:pt x="0" y="0"/>
                    <a:pt x="0" y="0"/>
                  </a:cubicBezTo>
                  <a:cubicBezTo>
                    <a:pt x="0" y="76"/>
                    <a:pt x="0" y="76"/>
                    <a:pt x="0" y="76"/>
                  </a:cubicBezTo>
                  <a:cubicBezTo>
                    <a:pt x="2205" y="76"/>
                    <a:pt x="2205" y="76"/>
                    <a:pt x="2205" y="76"/>
                  </a:cubicBezTo>
                  <a:cubicBezTo>
                    <a:pt x="2381" y="76"/>
                    <a:pt x="2524" y="219"/>
                    <a:pt x="2524" y="396"/>
                  </a:cubicBezTo>
                  <a:cubicBezTo>
                    <a:pt x="2524" y="572"/>
                    <a:pt x="2381" y="715"/>
                    <a:pt x="2205" y="715"/>
                  </a:cubicBezTo>
                  <a:cubicBezTo>
                    <a:pt x="1580" y="715"/>
                    <a:pt x="1580" y="715"/>
                    <a:pt x="1580" y="715"/>
                  </a:cubicBezTo>
                  <a:cubicBezTo>
                    <a:pt x="1580" y="791"/>
                    <a:pt x="1580" y="791"/>
                    <a:pt x="1580" y="791"/>
                  </a:cubicBezTo>
                  <a:cubicBezTo>
                    <a:pt x="2205" y="791"/>
                    <a:pt x="2205" y="791"/>
                    <a:pt x="2205" y="791"/>
                  </a:cubicBezTo>
                  <a:cubicBezTo>
                    <a:pt x="2423" y="791"/>
                    <a:pt x="2600" y="614"/>
                    <a:pt x="2600" y="396"/>
                  </a:cubicBezTo>
                  <a:cubicBezTo>
                    <a:pt x="2600" y="177"/>
                    <a:pt x="2423" y="0"/>
                    <a:pt x="2205"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0" name="Freeform 309"/>
            <p:cNvSpPr/>
            <p:nvPr/>
          </p:nvSpPr>
          <p:spPr bwMode="auto">
            <a:xfrm>
              <a:off x="4071" y="4513"/>
              <a:ext cx="9375" cy="2855"/>
            </a:xfrm>
            <a:custGeom>
              <a:avLst/>
              <a:gdLst>
                <a:gd name="T0" fmla="*/ 395 w 2600"/>
                <a:gd name="T1" fmla="*/ 715 h 791"/>
                <a:gd name="T2" fmla="*/ 76 w 2600"/>
                <a:gd name="T3" fmla="*/ 395 h 791"/>
                <a:gd name="T4" fmla="*/ 395 w 2600"/>
                <a:gd name="T5" fmla="*/ 76 h 791"/>
                <a:gd name="T6" fmla="*/ 1020 w 2600"/>
                <a:gd name="T7" fmla="*/ 76 h 791"/>
                <a:gd name="T8" fmla="*/ 1020 w 2600"/>
                <a:gd name="T9" fmla="*/ 0 h 791"/>
                <a:gd name="T10" fmla="*/ 395 w 2600"/>
                <a:gd name="T11" fmla="*/ 0 h 791"/>
                <a:gd name="T12" fmla="*/ 0 w 2600"/>
                <a:gd name="T13" fmla="*/ 395 h 791"/>
                <a:gd name="T14" fmla="*/ 395 w 2600"/>
                <a:gd name="T15" fmla="*/ 791 h 791"/>
                <a:gd name="T16" fmla="*/ 2600 w 2600"/>
                <a:gd name="T17" fmla="*/ 791 h 791"/>
                <a:gd name="T18" fmla="*/ 2600 w 2600"/>
                <a:gd name="T19" fmla="*/ 715 h 791"/>
                <a:gd name="T20" fmla="*/ 395 w 2600"/>
                <a:gd name="T21" fmla="*/ 715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0" h="791">
                  <a:moveTo>
                    <a:pt x="395" y="715"/>
                  </a:moveTo>
                  <a:cubicBezTo>
                    <a:pt x="219" y="715"/>
                    <a:pt x="76" y="572"/>
                    <a:pt x="76" y="395"/>
                  </a:cubicBezTo>
                  <a:cubicBezTo>
                    <a:pt x="76" y="219"/>
                    <a:pt x="219" y="76"/>
                    <a:pt x="395" y="76"/>
                  </a:cubicBezTo>
                  <a:cubicBezTo>
                    <a:pt x="1020" y="76"/>
                    <a:pt x="1020" y="76"/>
                    <a:pt x="1020" y="76"/>
                  </a:cubicBezTo>
                  <a:cubicBezTo>
                    <a:pt x="1020" y="0"/>
                    <a:pt x="1020" y="0"/>
                    <a:pt x="1020" y="0"/>
                  </a:cubicBezTo>
                  <a:cubicBezTo>
                    <a:pt x="395" y="0"/>
                    <a:pt x="395" y="0"/>
                    <a:pt x="395" y="0"/>
                  </a:cubicBezTo>
                  <a:cubicBezTo>
                    <a:pt x="177" y="0"/>
                    <a:pt x="0" y="177"/>
                    <a:pt x="0" y="395"/>
                  </a:cubicBezTo>
                  <a:cubicBezTo>
                    <a:pt x="0" y="614"/>
                    <a:pt x="177" y="791"/>
                    <a:pt x="395" y="791"/>
                  </a:cubicBezTo>
                  <a:cubicBezTo>
                    <a:pt x="2600" y="791"/>
                    <a:pt x="2600" y="791"/>
                    <a:pt x="2600" y="791"/>
                  </a:cubicBezTo>
                  <a:cubicBezTo>
                    <a:pt x="2600" y="715"/>
                    <a:pt x="2600" y="715"/>
                    <a:pt x="2600" y="715"/>
                  </a:cubicBezTo>
                  <a:lnTo>
                    <a:pt x="395" y="71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1" name="Freeform 310"/>
            <p:cNvSpPr>
              <a:spLocks noEditPoints="1"/>
            </p:cNvSpPr>
            <p:nvPr/>
          </p:nvSpPr>
          <p:spPr bwMode="auto">
            <a:xfrm>
              <a:off x="1907" y="2048"/>
              <a:ext cx="11474" cy="5197"/>
            </a:xfrm>
            <a:custGeom>
              <a:avLst/>
              <a:gdLst>
                <a:gd name="T0" fmla="*/ 3182 w 3182"/>
                <a:gd name="T1" fmla="*/ 1440 h 1440"/>
                <a:gd name="T2" fmla="*/ 3053 w 3182"/>
                <a:gd name="T3" fmla="*/ 1440 h 1440"/>
                <a:gd name="T4" fmla="*/ 2924 w 3182"/>
                <a:gd name="T5" fmla="*/ 1440 h 1440"/>
                <a:gd name="T6" fmla="*/ 2796 w 3182"/>
                <a:gd name="T7" fmla="*/ 1440 h 1440"/>
                <a:gd name="T8" fmla="*/ 2668 w 3182"/>
                <a:gd name="T9" fmla="*/ 1440 h 1440"/>
                <a:gd name="T10" fmla="*/ 2540 w 3182"/>
                <a:gd name="T11" fmla="*/ 1440 h 1440"/>
                <a:gd name="T12" fmla="*/ 2411 w 3182"/>
                <a:gd name="T13" fmla="*/ 1440 h 1440"/>
                <a:gd name="T14" fmla="*/ 2283 w 3182"/>
                <a:gd name="T15" fmla="*/ 1440 h 1440"/>
                <a:gd name="T16" fmla="*/ 2155 w 3182"/>
                <a:gd name="T17" fmla="*/ 1440 h 1440"/>
                <a:gd name="T18" fmla="*/ 2027 w 3182"/>
                <a:gd name="T19" fmla="*/ 1440 h 1440"/>
                <a:gd name="T20" fmla="*/ 1899 w 3182"/>
                <a:gd name="T21" fmla="*/ 1440 h 1440"/>
                <a:gd name="T22" fmla="*/ 1770 w 3182"/>
                <a:gd name="T23" fmla="*/ 1440 h 1440"/>
                <a:gd name="T24" fmla="*/ 1642 w 3182"/>
                <a:gd name="T25" fmla="*/ 1440 h 1440"/>
                <a:gd name="T26" fmla="*/ 1514 w 3182"/>
                <a:gd name="T27" fmla="*/ 1440 h 1440"/>
                <a:gd name="T28" fmla="*/ 1386 w 3182"/>
                <a:gd name="T29" fmla="*/ 1440 h 1440"/>
                <a:gd name="T30" fmla="*/ 1257 w 3182"/>
                <a:gd name="T31" fmla="*/ 1440 h 1440"/>
                <a:gd name="T32" fmla="*/ 1129 w 3182"/>
                <a:gd name="T33" fmla="*/ 1440 h 1440"/>
                <a:gd name="T34" fmla="*/ 976 w 3182"/>
                <a:gd name="T35" fmla="*/ 1432 h 1440"/>
                <a:gd name="T36" fmla="*/ 831 w 3182"/>
                <a:gd name="T37" fmla="*/ 1401 h 1440"/>
                <a:gd name="T38" fmla="*/ 731 w 3182"/>
                <a:gd name="T39" fmla="*/ 1326 h 1440"/>
                <a:gd name="T40" fmla="*/ 666 w 3182"/>
                <a:gd name="T41" fmla="*/ 1218 h 1440"/>
                <a:gd name="T42" fmla="*/ 641 w 3182"/>
                <a:gd name="T43" fmla="*/ 1094 h 1440"/>
                <a:gd name="T44" fmla="*/ 650 w 3182"/>
                <a:gd name="T45" fmla="*/ 967 h 1440"/>
                <a:gd name="T46" fmla="*/ 708 w 3182"/>
                <a:gd name="T47" fmla="*/ 851 h 1440"/>
                <a:gd name="T48" fmla="*/ 803 w 3182"/>
                <a:gd name="T49" fmla="*/ 765 h 1440"/>
                <a:gd name="T50" fmla="*/ 924 w 3182"/>
                <a:gd name="T51" fmla="*/ 722 h 1440"/>
                <a:gd name="T52" fmla="*/ 2157 w 3182"/>
                <a:gd name="T53" fmla="*/ 718 h 1440"/>
                <a:gd name="T54" fmla="*/ 2029 w 3182"/>
                <a:gd name="T55" fmla="*/ 718 h 1440"/>
                <a:gd name="T56" fmla="*/ 1901 w 3182"/>
                <a:gd name="T57" fmla="*/ 718 h 1440"/>
                <a:gd name="T58" fmla="*/ 1773 w 3182"/>
                <a:gd name="T59" fmla="*/ 718 h 1440"/>
                <a:gd name="T60" fmla="*/ 1645 w 3182"/>
                <a:gd name="T61" fmla="*/ 718 h 1440"/>
                <a:gd name="T62" fmla="*/ 1517 w 3182"/>
                <a:gd name="T63" fmla="*/ 718 h 1440"/>
                <a:gd name="T64" fmla="*/ 1389 w 3182"/>
                <a:gd name="T65" fmla="*/ 718 h 1440"/>
                <a:gd name="T66" fmla="*/ 1261 w 3182"/>
                <a:gd name="T67" fmla="*/ 718 h 1440"/>
                <a:gd name="T68" fmla="*/ 1133 w 3182"/>
                <a:gd name="T69" fmla="*/ 718 h 1440"/>
                <a:gd name="T70" fmla="*/ 1005 w 3182"/>
                <a:gd name="T71" fmla="*/ 718 h 1440"/>
                <a:gd name="T72" fmla="*/ 2329 w 3182"/>
                <a:gd name="T73" fmla="*/ 700 h 1440"/>
                <a:gd name="T74" fmla="*/ 2434 w 3182"/>
                <a:gd name="T75" fmla="*/ 631 h 1440"/>
                <a:gd name="T76" fmla="*/ 2511 w 3182"/>
                <a:gd name="T77" fmla="*/ 530 h 1440"/>
                <a:gd name="T78" fmla="*/ 2552 w 3182"/>
                <a:gd name="T79" fmla="*/ 411 h 1440"/>
                <a:gd name="T80" fmla="*/ 2558 w 3182"/>
                <a:gd name="T81" fmla="*/ 284 h 1440"/>
                <a:gd name="T82" fmla="*/ 2510 w 3182"/>
                <a:gd name="T83" fmla="*/ 165 h 1440"/>
                <a:gd name="T84" fmla="*/ 2425 w 3182"/>
                <a:gd name="T85" fmla="*/ 68 h 1440"/>
                <a:gd name="T86" fmla="*/ 2310 w 3182"/>
                <a:gd name="T87" fmla="*/ 10 h 1440"/>
                <a:gd name="T88" fmla="*/ 2182 w 3182"/>
                <a:gd name="T89" fmla="*/ 0 h 1440"/>
                <a:gd name="T90" fmla="*/ 2053 w 3182"/>
                <a:gd name="T91" fmla="*/ 0 h 1440"/>
                <a:gd name="T92" fmla="*/ 1925 w 3182"/>
                <a:gd name="T93" fmla="*/ 0 h 1440"/>
                <a:gd name="T94" fmla="*/ 1796 w 3182"/>
                <a:gd name="T95" fmla="*/ 0 h 1440"/>
                <a:gd name="T96" fmla="*/ 1668 w 3182"/>
                <a:gd name="T97" fmla="*/ 0 h 1440"/>
                <a:gd name="T98" fmla="*/ 1540 w 3182"/>
                <a:gd name="T99" fmla="*/ 0 h 1440"/>
                <a:gd name="T100" fmla="*/ 1412 w 3182"/>
                <a:gd name="T101" fmla="*/ 0 h 1440"/>
                <a:gd name="T102" fmla="*/ 1284 w 3182"/>
                <a:gd name="T103" fmla="*/ 0 h 1440"/>
                <a:gd name="T104" fmla="*/ 1155 w 3182"/>
                <a:gd name="T105" fmla="*/ 0 h 1440"/>
                <a:gd name="T106" fmla="*/ 1027 w 3182"/>
                <a:gd name="T107" fmla="*/ 0 h 1440"/>
                <a:gd name="T108" fmla="*/ 899 w 3182"/>
                <a:gd name="T109" fmla="*/ 0 h 1440"/>
                <a:gd name="T110" fmla="*/ 771 w 3182"/>
                <a:gd name="T111" fmla="*/ 0 h 1440"/>
                <a:gd name="T112" fmla="*/ 642 w 3182"/>
                <a:gd name="T113" fmla="*/ 0 h 1440"/>
                <a:gd name="T114" fmla="*/ 514 w 3182"/>
                <a:gd name="T115" fmla="*/ 0 h 1440"/>
                <a:gd name="T116" fmla="*/ 386 w 3182"/>
                <a:gd name="T117" fmla="*/ 0 h 1440"/>
                <a:gd name="T118" fmla="*/ 258 w 3182"/>
                <a:gd name="T119" fmla="*/ 0 h 1440"/>
                <a:gd name="T120" fmla="*/ 129 w 3182"/>
                <a:gd name="T121" fmla="*/ 0 h 1440"/>
                <a:gd name="T122" fmla="*/ 0 w 3182"/>
                <a:gd name="T123"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82" h="1440">
                  <a:moveTo>
                    <a:pt x="3182" y="1440"/>
                  </a:moveTo>
                  <a:cubicBezTo>
                    <a:pt x="3133" y="1440"/>
                    <a:pt x="3133" y="1440"/>
                    <a:pt x="3133" y="1440"/>
                  </a:cubicBezTo>
                  <a:cubicBezTo>
                    <a:pt x="3133" y="1432"/>
                    <a:pt x="3133" y="1432"/>
                    <a:pt x="3133" y="1432"/>
                  </a:cubicBezTo>
                  <a:cubicBezTo>
                    <a:pt x="3182" y="1432"/>
                    <a:pt x="3182" y="1432"/>
                    <a:pt x="3182" y="1432"/>
                  </a:cubicBezTo>
                  <a:lnTo>
                    <a:pt x="3182" y="1440"/>
                  </a:lnTo>
                  <a:close/>
                  <a:moveTo>
                    <a:pt x="3053" y="1440"/>
                  </a:moveTo>
                  <a:cubicBezTo>
                    <a:pt x="3005" y="1440"/>
                    <a:pt x="3005" y="1440"/>
                    <a:pt x="3005" y="1440"/>
                  </a:cubicBezTo>
                  <a:cubicBezTo>
                    <a:pt x="3005" y="1432"/>
                    <a:pt x="3005" y="1432"/>
                    <a:pt x="3005" y="1432"/>
                  </a:cubicBezTo>
                  <a:cubicBezTo>
                    <a:pt x="3053" y="1432"/>
                    <a:pt x="3053" y="1432"/>
                    <a:pt x="3053" y="1432"/>
                  </a:cubicBezTo>
                  <a:lnTo>
                    <a:pt x="3053" y="1440"/>
                  </a:lnTo>
                  <a:close/>
                  <a:moveTo>
                    <a:pt x="2924" y="1440"/>
                  </a:moveTo>
                  <a:cubicBezTo>
                    <a:pt x="2876" y="1440"/>
                    <a:pt x="2876" y="1440"/>
                    <a:pt x="2876" y="1440"/>
                  </a:cubicBezTo>
                  <a:cubicBezTo>
                    <a:pt x="2876" y="1432"/>
                    <a:pt x="2876" y="1432"/>
                    <a:pt x="2876" y="1432"/>
                  </a:cubicBezTo>
                  <a:cubicBezTo>
                    <a:pt x="2924" y="1432"/>
                    <a:pt x="2924" y="1432"/>
                    <a:pt x="2924" y="1432"/>
                  </a:cubicBezTo>
                  <a:lnTo>
                    <a:pt x="2924" y="1440"/>
                  </a:lnTo>
                  <a:close/>
                  <a:moveTo>
                    <a:pt x="2796" y="1440"/>
                  </a:moveTo>
                  <a:cubicBezTo>
                    <a:pt x="2748" y="1440"/>
                    <a:pt x="2748" y="1440"/>
                    <a:pt x="2748" y="1440"/>
                  </a:cubicBezTo>
                  <a:cubicBezTo>
                    <a:pt x="2748" y="1432"/>
                    <a:pt x="2748" y="1432"/>
                    <a:pt x="2748" y="1432"/>
                  </a:cubicBezTo>
                  <a:cubicBezTo>
                    <a:pt x="2796" y="1432"/>
                    <a:pt x="2796" y="1432"/>
                    <a:pt x="2796" y="1432"/>
                  </a:cubicBezTo>
                  <a:lnTo>
                    <a:pt x="2796" y="1440"/>
                  </a:lnTo>
                  <a:close/>
                  <a:moveTo>
                    <a:pt x="2668" y="1440"/>
                  </a:moveTo>
                  <a:cubicBezTo>
                    <a:pt x="2620" y="1440"/>
                    <a:pt x="2620" y="1440"/>
                    <a:pt x="2620" y="1440"/>
                  </a:cubicBezTo>
                  <a:cubicBezTo>
                    <a:pt x="2620" y="1432"/>
                    <a:pt x="2620" y="1432"/>
                    <a:pt x="2620" y="1432"/>
                  </a:cubicBezTo>
                  <a:cubicBezTo>
                    <a:pt x="2668" y="1432"/>
                    <a:pt x="2668" y="1432"/>
                    <a:pt x="2668" y="1432"/>
                  </a:cubicBezTo>
                  <a:lnTo>
                    <a:pt x="2668" y="1440"/>
                  </a:lnTo>
                  <a:close/>
                  <a:moveTo>
                    <a:pt x="2540" y="1440"/>
                  </a:moveTo>
                  <a:cubicBezTo>
                    <a:pt x="2491" y="1440"/>
                    <a:pt x="2491" y="1440"/>
                    <a:pt x="2491" y="1440"/>
                  </a:cubicBezTo>
                  <a:cubicBezTo>
                    <a:pt x="2491" y="1432"/>
                    <a:pt x="2491" y="1432"/>
                    <a:pt x="2491" y="1432"/>
                  </a:cubicBezTo>
                  <a:cubicBezTo>
                    <a:pt x="2540" y="1432"/>
                    <a:pt x="2540" y="1432"/>
                    <a:pt x="2540" y="1432"/>
                  </a:cubicBezTo>
                  <a:lnTo>
                    <a:pt x="2540" y="1440"/>
                  </a:lnTo>
                  <a:close/>
                  <a:moveTo>
                    <a:pt x="2411" y="1440"/>
                  </a:moveTo>
                  <a:cubicBezTo>
                    <a:pt x="2363" y="1440"/>
                    <a:pt x="2363" y="1440"/>
                    <a:pt x="2363" y="1440"/>
                  </a:cubicBezTo>
                  <a:cubicBezTo>
                    <a:pt x="2363" y="1432"/>
                    <a:pt x="2363" y="1432"/>
                    <a:pt x="2363" y="1432"/>
                  </a:cubicBezTo>
                  <a:cubicBezTo>
                    <a:pt x="2411" y="1432"/>
                    <a:pt x="2411" y="1432"/>
                    <a:pt x="2411" y="1432"/>
                  </a:cubicBezTo>
                  <a:lnTo>
                    <a:pt x="2411" y="1440"/>
                  </a:lnTo>
                  <a:close/>
                  <a:moveTo>
                    <a:pt x="2283" y="1440"/>
                  </a:moveTo>
                  <a:cubicBezTo>
                    <a:pt x="2235" y="1440"/>
                    <a:pt x="2235" y="1440"/>
                    <a:pt x="2235" y="1440"/>
                  </a:cubicBezTo>
                  <a:cubicBezTo>
                    <a:pt x="2235" y="1432"/>
                    <a:pt x="2235" y="1432"/>
                    <a:pt x="2235" y="1432"/>
                  </a:cubicBezTo>
                  <a:cubicBezTo>
                    <a:pt x="2283" y="1432"/>
                    <a:pt x="2283" y="1432"/>
                    <a:pt x="2283" y="1432"/>
                  </a:cubicBezTo>
                  <a:lnTo>
                    <a:pt x="2283" y="1440"/>
                  </a:lnTo>
                  <a:close/>
                  <a:moveTo>
                    <a:pt x="2155" y="1440"/>
                  </a:moveTo>
                  <a:cubicBezTo>
                    <a:pt x="2107" y="1440"/>
                    <a:pt x="2107" y="1440"/>
                    <a:pt x="2107" y="1440"/>
                  </a:cubicBezTo>
                  <a:cubicBezTo>
                    <a:pt x="2107" y="1432"/>
                    <a:pt x="2107" y="1432"/>
                    <a:pt x="2107" y="1432"/>
                  </a:cubicBezTo>
                  <a:cubicBezTo>
                    <a:pt x="2155" y="1432"/>
                    <a:pt x="2155" y="1432"/>
                    <a:pt x="2155" y="1432"/>
                  </a:cubicBezTo>
                  <a:lnTo>
                    <a:pt x="2155" y="1440"/>
                  </a:lnTo>
                  <a:close/>
                  <a:moveTo>
                    <a:pt x="2027" y="1440"/>
                  </a:moveTo>
                  <a:cubicBezTo>
                    <a:pt x="1979" y="1440"/>
                    <a:pt x="1979" y="1440"/>
                    <a:pt x="1979" y="1440"/>
                  </a:cubicBezTo>
                  <a:cubicBezTo>
                    <a:pt x="1979" y="1432"/>
                    <a:pt x="1979" y="1432"/>
                    <a:pt x="1979" y="1432"/>
                  </a:cubicBezTo>
                  <a:cubicBezTo>
                    <a:pt x="2027" y="1432"/>
                    <a:pt x="2027" y="1432"/>
                    <a:pt x="2027" y="1432"/>
                  </a:cubicBezTo>
                  <a:lnTo>
                    <a:pt x="2027" y="1440"/>
                  </a:lnTo>
                  <a:close/>
                  <a:moveTo>
                    <a:pt x="1899" y="1440"/>
                  </a:moveTo>
                  <a:cubicBezTo>
                    <a:pt x="1850" y="1440"/>
                    <a:pt x="1850" y="1440"/>
                    <a:pt x="1850" y="1440"/>
                  </a:cubicBezTo>
                  <a:cubicBezTo>
                    <a:pt x="1850" y="1432"/>
                    <a:pt x="1850" y="1432"/>
                    <a:pt x="1850" y="1432"/>
                  </a:cubicBezTo>
                  <a:cubicBezTo>
                    <a:pt x="1899" y="1432"/>
                    <a:pt x="1899" y="1432"/>
                    <a:pt x="1899" y="1432"/>
                  </a:cubicBezTo>
                  <a:lnTo>
                    <a:pt x="1899" y="1440"/>
                  </a:lnTo>
                  <a:close/>
                  <a:moveTo>
                    <a:pt x="1770" y="1440"/>
                  </a:moveTo>
                  <a:cubicBezTo>
                    <a:pt x="1722" y="1440"/>
                    <a:pt x="1722" y="1440"/>
                    <a:pt x="1722" y="1440"/>
                  </a:cubicBezTo>
                  <a:cubicBezTo>
                    <a:pt x="1722" y="1432"/>
                    <a:pt x="1722" y="1432"/>
                    <a:pt x="1722" y="1432"/>
                  </a:cubicBezTo>
                  <a:cubicBezTo>
                    <a:pt x="1770" y="1432"/>
                    <a:pt x="1770" y="1432"/>
                    <a:pt x="1770" y="1432"/>
                  </a:cubicBezTo>
                  <a:lnTo>
                    <a:pt x="1770" y="1440"/>
                  </a:lnTo>
                  <a:close/>
                  <a:moveTo>
                    <a:pt x="1642" y="1440"/>
                  </a:moveTo>
                  <a:cubicBezTo>
                    <a:pt x="1594" y="1440"/>
                    <a:pt x="1594" y="1440"/>
                    <a:pt x="1594" y="1440"/>
                  </a:cubicBezTo>
                  <a:cubicBezTo>
                    <a:pt x="1594" y="1432"/>
                    <a:pt x="1594" y="1432"/>
                    <a:pt x="1594" y="1432"/>
                  </a:cubicBezTo>
                  <a:cubicBezTo>
                    <a:pt x="1642" y="1432"/>
                    <a:pt x="1642" y="1432"/>
                    <a:pt x="1642" y="1432"/>
                  </a:cubicBezTo>
                  <a:lnTo>
                    <a:pt x="1642" y="1440"/>
                  </a:lnTo>
                  <a:close/>
                  <a:moveTo>
                    <a:pt x="1514" y="1440"/>
                  </a:moveTo>
                  <a:cubicBezTo>
                    <a:pt x="1466" y="1440"/>
                    <a:pt x="1466" y="1440"/>
                    <a:pt x="1466" y="1440"/>
                  </a:cubicBezTo>
                  <a:cubicBezTo>
                    <a:pt x="1466" y="1432"/>
                    <a:pt x="1466" y="1432"/>
                    <a:pt x="1466" y="1432"/>
                  </a:cubicBezTo>
                  <a:cubicBezTo>
                    <a:pt x="1514" y="1432"/>
                    <a:pt x="1514" y="1432"/>
                    <a:pt x="1514" y="1432"/>
                  </a:cubicBezTo>
                  <a:lnTo>
                    <a:pt x="1514" y="1440"/>
                  </a:lnTo>
                  <a:close/>
                  <a:moveTo>
                    <a:pt x="1386" y="1440"/>
                  </a:moveTo>
                  <a:cubicBezTo>
                    <a:pt x="1338" y="1440"/>
                    <a:pt x="1338" y="1440"/>
                    <a:pt x="1338" y="1440"/>
                  </a:cubicBezTo>
                  <a:cubicBezTo>
                    <a:pt x="1338" y="1432"/>
                    <a:pt x="1338" y="1432"/>
                    <a:pt x="1338" y="1432"/>
                  </a:cubicBezTo>
                  <a:cubicBezTo>
                    <a:pt x="1386" y="1432"/>
                    <a:pt x="1386" y="1432"/>
                    <a:pt x="1386" y="1432"/>
                  </a:cubicBezTo>
                  <a:lnTo>
                    <a:pt x="1386" y="1440"/>
                  </a:lnTo>
                  <a:close/>
                  <a:moveTo>
                    <a:pt x="1257" y="1440"/>
                  </a:moveTo>
                  <a:cubicBezTo>
                    <a:pt x="1209" y="1440"/>
                    <a:pt x="1209" y="1440"/>
                    <a:pt x="1209" y="1440"/>
                  </a:cubicBezTo>
                  <a:cubicBezTo>
                    <a:pt x="1209" y="1432"/>
                    <a:pt x="1209" y="1432"/>
                    <a:pt x="1209" y="1432"/>
                  </a:cubicBezTo>
                  <a:cubicBezTo>
                    <a:pt x="1257" y="1432"/>
                    <a:pt x="1257" y="1432"/>
                    <a:pt x="1257" y="1432"/>
                  </a:cubicBezTo>
                  <a:lnTo>
                    <a:pt x="1257" y="1440"/>
                  </a:lnTo>
                  <a:close/>
                  <a:moveTo>
                    <a:pt x="1129" y="1440"/>
                  </a:moveTo>
                  <a:cubicBezTo>
                    <a:pt x="1081" y="1440"/>
                    <a:pt x="1081" y="1440"/>
                    <a:pt x="1081" y="1440"/>
                  </a:cubicBezTo>
                  <a:cubicBezTo>
                    <a:pt x="1081" y="1432"/>
                    <a:pt x="1081" y="1432"/>
                    <a:pt x="1081" y="1432"/>
                  </a:cubicBezTo>
                  <a:cubicBezTo>
                    <a:pt x="1129" y="1432"/>
                    <a:pt x="1129" y="1432"/>
                    <a:pt x="1129" y="1432"/>
                  </a:cubicBezTo>
                  <a:lnTo>
                    <a:pt x="1129" y="1440"/>
                  </a:lnTo>
                  <a:close/>
                  <a:moveTo>
                    <a:pt x="1000" y="1440"/>
                  </a:moveTo>
                  <a:cubicBezTo>
                    <a:pt x="976" y="1440"/>
                    <a:pt x="976" y="1440"/>
                    <a:pt x="976" y="1440"/>
                  </a:cubicBezTo>
                  <a:cubicBezTo>
                    <a:pt x="968" y="1440"/>
                    <a:pt x="960" y="1440"/>
                    <a:pt x="952" y="1440"/>
                  </a:cubicBezTo>
                  <a:cubicBezTo>
                    <a:pt x="953" y="1432"/>
                    <a:pt x="953" y="1432"/>
                    <a:pt x="953" y="1432"/>
                  </a:cubicBezTo>
                  <a:cubicBezTo>
                    <a:pt x="960" y="1432"/>
                    <a:pt x="968" y="1432"/>
                    <a:pt x="976" y="1432"/>
                  </a:cubicBezTo>
                  <a:cubicBezTo>
                    <a:pt x="1000" y="1432"/>
                    <a:pt x="1000" y="1432"/>
                    <a:pt x="1000" y="1432"/>
                  </a:cubicBezTo>
                  <a:lnTo>
                    <a:pt x="1000" y="1440"/>
                  </a:lnTo>
                  <a:close/>
                  <a:moveTo>
                    <a:pt x="873" y="1426"/>
                  </a:moveTo>
                  <a:cubicBezTo>
                    <a:pt x="857" y="1421"/>
                    <a:pt x="842" y="1415"/>
                    <a:pt x="827" y="1408"/>
                  </a:cubicBezTo>
                  <a:cubicBezTo>
                    <a:pt x="831" y="1401"/>
                    <a:pt x="831" y="1401"/>
                    <a:pt x="831" y="1401"/>
                  </a:cubicBezTo>
                  <a:cubicBezTo>
                    <a:pt x="845" y="1408"/>
                    <a:pt x="860" y="1414"/>
                    <a:pt x="875" y="1418"/>
                  </a:cubicBezTo>
                  <a:lnTo>
                    <a:pt x="873" y="1426"/>
                  </a:lnTo>
                  <a:close/>
                  <a:moveTo>
                    <a:pt x="759" y="1365"/>
                  </a:moveTo>
                  <a:cubicBezTo>
                    <a:pt x="747" y="1354"/>
                    <a:pt x="736" y="1343"/>
                    <a:pt x="725" y="1331"/>
                  </a:cubicBezTo>
                  <a:cubicBezTo>
                    <a:pt x="731" y="1326"/>
                    <a:pt x="731" y="1326"/>
                    <a:pt x="731" y="1326"/>
                  </a:cubicBezTo>
                  <a:cubicBezTo>
                    <a:pt x="741" y="1337"/>
                    <a:pt x="753" y="1349"/>
                    <a:pt x="765" y="1359"/>
                  </a:cubicBezTo>
                  <a:lnTo>
                    <a:pt x="759" y="1365"/>
                  </a:lnTo>
                  <a:close/>
                  <a:moveTo>
                    <a:pt x="679" y="1265"/>
                  </a:moveTo>
                  <a:cubicBezTo>
                    <a:pt x="671" y="1250"/>
                    <a:pt x="664" y="1236"/>
                    <a:pt x="659" y="1220"/>
                  </a:cubicBezTo>
                  <a:cubicBezTo>
                    <a:pt x="666" y="1218"/>
                    <a:pt x="666" y="1218"/>
                    <a:pt x="666" y="1218"/>
                  </a:cubicBezTo>
                  <a:cubicBezTo>
                    <a:pt x="672" y="1232"/>
                    <a:pt x="678" y="1247"/>
                    <a:pt x="686" y="1261"/>
                  </a:cubicBezTo>
                  <a:lnTo>
                    <a:pt x="679" y="1265"/>
                  </a:lnTo>
                  <a:close/>
                  <a:moveTo>
                    <a:pt x="638" y="1142"/>
                  </a:moveTo>
                  <a:cubicBezTo>
                    <a:pt x="636" y="1126"/>
                    <a:pt x="634" y="1110"/>
                    <a:pt x="633" y="1094"/>
                  </a:cubicBezTo>
                  <a:cubicBezTo>
                    <a:pt x="641" y="1094"/>
                    <a:pt x="641" y="1094"/>
                    <a:pt x="641" y="1094"/>
                  </a:cubicBezTo>
                  <a:cubicBezTo>
                    <a:pt x="642" y="1110"/>
                    <a:pt x="643" y="1126"/>
                    <a:pt x="646" y="1141"/>
                  </a:cubicBezTo>
                  <a:lnTo>
                    <a:pt x="638" y="1142"/>
                  </a:lnTo>
                  <a:close/>
                  <a:moveTo>
                    <a:pt x="647" y="1015"/>
                  </a:moveTo>
                  <a:cubicBezTo>
                    <a:pt x="639" y="1014"/>
                    <a:pt x="639" y="1014"/>
                    <a:pt x="639" y="1014"/>
                  </a:cubicBezTo>
                  <a:cubicBezTo>
                    <a:pt x="642" y="998"/>
                    <a:pt x="646" y="982"/>
                    <a:pt x="650" y="967"/>
                  </a:cubicBezTo>
                  <a:cubicBezTo>
                    <a:pt x="658" y="969"/>
                    <a:pt x="658" y="969"/>
                    <a:pt x="658" y="969"/>
                  </a:cubicBezTo>
                  <a:cubicBezTo>
                    <a:pt x="653" y="984"/>
                    <a:pt x="650" y="999"/>
                    <a:pt x="647" y="1015"/>
                  </a:cubicBezTo>
                  <a:close/>
                  <a:moveTo>
                    <a:pt x="689" y="896"/>
                  </a:moveTo>
                  <a:cubicBezTo>
                    <a:pt x="682" y="892"/>
                    <a:pt x="682" y="892"/>
                    <a:pt x="682" y="892"/>
                  </a:cubicBezTo>
                  <a:cubicBezTo>
                    <a:pt x="690" y="878"/>
                    <a:pt x="698" y="864"/>
                    <a:pt x="708" y="851"/>
                  </a:cubicBezTo>
                  <a:cubicBezTo>
                    <a:pt x="714" y="856"/>
                    <a:pt x="714" y="856"/>
                    <a:pt x="714" y="856"/>
                  </a:cubicBezTo>
                  <a:cubicBezTo>
                    <a:pt x="705" y="869"/>
                    <a:pt x="696" y="882"/>
                    <a:pt x="689" y="896"/>
                  </a:cubicBezTo>
                  <a:close/>
                  <a:moveTo>
                    <a:pt x="769" y="799"/>
                  </a:moveTo>
                  <a:cubicBezTo>
                    <a:pt x="763" y="793"/>
                    <a:pt x="763" y="793"/>
                    <a:pt x="763" y="793"/>
                  </a:cubicBezTo>
                  <a:cubicBezTo>
                    <a:pt x="776" y="783"/>
                    <a:pt x="789" y="773"/>
                    <a:pt x="803" y="765"/>
                  </a:cubicBezTo>
                  <a:cubicBezTo>
                    <a:pt x="807" y="772"/>
                    <a:pt x="807" y="772"/>
                    <a:pt x="807" y="772"/>
                  </a:cubicBezTo>
                  <a:cubicBezTo>
                    <a:pt x="794" y="780"/>
                    <a:pt x="781" y="789"/>
                    <a:pt x="769" y="799"/>
                  </a:cubicBezTo>
                  <a:close/>
                  <a:moveTo>
                    <a:pt x="879" y="740"/>
                  </a:moveTo>
                  <a:cubicBezTo>
                    <a:pt x="877" y="732"/>
                    <a:pt x="877" y="732"/>
                    <a:pt x="877" y="732"/>
                  </a:cubicBezTo>
                  <a:cubicBezTo>
                    <a:pt x="892" y="728"/>
                    <a:pt x="908" y="724"/>
                    <a:pt x="924" y="722"/>
                  </a:cubicBezTo>
                  <a:cubicBezTo>
                    <a:pt x="926" y="730"/>
                    <a:pt x="926" y="730"/>
                    <a:pt x="926" y="730"/>
                  </a:cubicBezTo>
                  <a:cubicBezTo>
                    <a:pt x="910" y="732"/>
                    <a:pt x="894" y="736"/>
                    <a:pt x="879" y="740"/>
                  </a:cubicBezTo>
                  <a:close/>
                  <a:moveTo>
                    <a:pt x="2205" y="726"/>
                  </a:moveTo>
                  <a:cubicBezTo>
                    <a:pt x="2157" y="726"/>
                    <a:pt x="2157" y="726"/>
                    <a:pt x="2157" y="726"/>
                  </a:cubicBezTo>
                  <a:cubicBezTo>
                    <a:pt x="2157" y="718"/>
                    <a:pt x="2157" y="718"/>
                    <a:pt x="2157" y="718"/>
                  </a:cubicBezTo>
                  <a:cubicBezTo>
                    <a:pt x="2205" y="718"/>
                    <a:pt x="2205" y="718"/>
                    <a:pt x="2205" y="718"/>
                  </a:cubicBezTo>
                  <a:lnTo>
                    <a:pt x="2205" y="726"/>
                  </a:lnTo>
                  <a:close/>
                  <a:moveTo>
                    <a:pt x="2077" y="726"/>
                  </a:moveTo>
                  <a:cubicBezTo>
                    <a:pt x="2029" y="726"/>
                    <a:pt x="2029" y="726"/>
                    <a:pt x="2029" y="726"/>
                  </a:cubicBezTo>
                  <a:cubicBezTo>
                    <a:pt x="2029" y="718"/>
                    <a:pt x="2029" y="718"/>
                    <a:pt x="2029" y="718"/>
                  </a:cubicBezTo>
                  <a:cubicBezTo>
                    <a:pt x="2077" y="718"/>
                    <a:pt x="2077" y="718"/>
                    <a:pt x="2077" y="718"/>
                  </a:cubicBezTo>
                  <a:lnTo>
                    <a:pt x="2077" y="726"/>
                  </a:lnTo>
                  <a:close/>
                  <a:moveTo>
                    <a:pt x="1949" y="726"/>
                  </a:moveTo>
                  <a:cubicBezTo>
                    <a:pt x="1901" y="726"/>
                    <a:pt x="1901" y="726"/>
                    <a:pt x="1901" y="726"/>
                  </a:cubicBezTo>
                  <a:cubicBezTo>
                    <a:pt x="1901" y="718"/>
                    <a:pt x="1901" y="718"/>
                    <a:pt x="1901" y="718"/>
                  </a:cubicBezTo>
                  <a:cubicBezTo>
                    <a:pt x="1949" y="718"/>
                    <a:pt x="1949" y="718"/>
                    <a:pt x="1949" y="718"/>
                  </a:cubicBezTo>
                  <a:lnTo>
                    <a:pt x="1949" y="726"/>
                  </a:lnTo>
                  <a:close/>
                  <a:moveTo>
                    <a:pt x="1821" y="726"/>
                  </a:moveTo>
                  <a:cubicBezTo>
                    <a:pt x="1773" y="726"/>
                    <a:pt x="1773" y="726"/>
                    <a:pt x="1773" y="726"/>
                  </a:cubicBezTo>
                  <a:cubicBezTo>
                    <a:pt x="1773" y="718"/>
                    <a:pt x="1773" y="718"/>
                    <a:pt x="1773" y="718"/>
                  </a:cubicBezTo>
                  <a:cubicBezTo>
                    <a:pt x="1821" y="718"/>
                    <a:pt x="1821" y="718"/>
                    <a:pt x="1821" y="718"/>
                  </a:cubicBezTo>
                  <a:lnTo>
                    <a:pt x="1821" y="726"/>
                  </a:lnTo>
                  <a:close/>
                  <a:moveTo>
                    <a:pt x="1693" y="726"/>
                  </a:moveTo>
                  <a:cubicBezTo>
                    <a:pt x="1645" y="726"/>
                    <a:pt x="1645" y="726"/>
                    <a:pt x="1645" y="726"/>
                  </a:cubicBezTo>
                  <a:cubicBezTo>
                    <a:pt x="1645" y="718"/>
                    <a:pt x="1645" y="718"/>
                    <a:pt x="1645" y="718"/>
                  </a:cubicBezTo>
                  <a:cubicBezTo>
                    <a:pt x="1693" y="718"/>
                    <a:pt x="1693" y="718"/>
                    <a:pt x="1693" y="718"/>
                  </a:cubicBezTo>
                  <a:lnTo>
                    <a:pt x="1693" y="726"/>
                  </a:lnTo>
                  <a:close/>
                  <a:moveTo>
                    <a:pt x="1565" y="726"/>
                  </a:moveTo>
                  <a:cubicBezTo>
                    <a:pt x="1517" y="726"/>
                    <a:pt x="1517" y="726"/>
                    <a:pt x="1517" y="726"/>
                  </a:cubicBezTo>
                  <a:cubicBezTo>
                    <a:pt x="1517" y="718"/>
                    <a:pt x="1517" y="718"/>
                    <a:pt x="1517" y="718"/>
                  </a:cubicBezTo>
                  <a:cubicBezTo>
                    <a:pt x="1565" y="718"/>
                    <a:pt x="1565" y="718"/>
                    <a:pt x="1565" y="718"/>
                  </a:cubicBezTo>
                  <a:lnTo>
                    <a:pt x="1565" y="726"/>
                  </a:lnTo>
                  <a:close/>
                  <a:moveTo>
                    <a:pt x="1437" y="726"/>
                  </a:moveTo>
                  <a:cubicBezTo>
                    <a:pt x="1389" y="726"/>
                    <a:pt x="1389" y="726"/>
                    <a:pt x="1389" y="726"/>
                  </a:cubicBezTo>
                  <a:cubicBezTo>
                    <a:pt x="1389" y="718"/>
                    <a:pt x="1389" y="718"/>
                    <a:pt x="1389" y="718"/>
                  </a:cubicBezTo>
                  <a:cubicBezTo>
                    <a:pt x="1437" y="718"/>
                    <a:pt x="1437" y="718"/>
                    <a:pt x="1437" y="718"/>
                  </a:cubicBezTo>
                  <a:lnTo>
                    <a:pt x="1437" y="726"/>
                  </a:lnTo>
                  <a:close/>
                  <a:moveTo>
                    <a:pt x="1309" y="726"/>
                  </a:moveTo>
                  <a:cubicBezTo>
                    <a:pt x="1261" y="726"/>
                    <a:pt x="1261" y="726"/>
                    <a:pt x="1261" y="726"/>
                  </a:cubicBezTo>
                  <a:cubicBezTo>
                    <a:pt x="1261" y="718"/>
                    <a:pt x="1261" y="718"/>
                    <a:pt x="1261" y="718"/>
                  </a:cubicBezTo>
                  <a:cubicBezTo>
                    <a:pt x="1309" y="718"/>
                    <a:pt x="1309" y="718"/>
                    <a:pt x="1309" y="718"/>
                  </a:cubicBezTo>
                  <a:lnTo>
                    <a:pt x="1309" y="726"/>
                  </a:lnTo>
                  <a:close/>
                  <a:moveTo>
                    <a:pt x="1181" y="726"/>
                  </a:moveTo>
                  <a:cubicBezTo>
                    <a:pt x="1133" y="726"/>
                    <a:pt x="1133" y="726"/>
                    <a:pt x="1133" y="726"/>
                  </a:cubicBezTo>
                  <a:cubicBezTo>
                    <a:pt x="1133" y="718"/>
                    <a:pt x="1133" y="718"/>
                    <a:pt x="1133" y="718"/>
                  </a:cubicBezTo>
                  <a:cubicBezTo>
                    <a:pt x="1181" y="718"/>
                    <a:pt x="1181" y="718"/>
                    <a:pt x="1181" y="718"/>
                  </a:cubicBezTo>
                  <a:lnTo>
                    <a:pt x="1181" y="726"/>
                  </a:lnTo>
                  <a:close/>
                  <a:moveTo>
                    <a:pt x="1053" y="726"/>
                  </a:moveTo>
                  <a:cubicBezTo>
                    <a:pt x="1005" y="726"/>
                    <a:pt x="1005" y="726"/>
                    <a:pt x="1005" y="726"/>
                  </a:cubicBezTo>
                  <a:cubicBezTo>
                    <a:pt x="1005" y="718"/>
                    <a:pt x="1005" y="718"/>
                    <a:pt x="1005" y="718"/>
                  </a:cubicBezTo>
                  <a:cubicBezTo>
                    <a:pt x="1053" y="718"/>
                    <a:pt x="1053" y="718"/>
                    <a:pt x="1053" y="718"/>
                  </a:cubicBezTo>
                  <a:lnTo>
                    <a:pt x="1053" y="726"/>
                  </a:lnTo>
                  <a:close/>
                  <a:moveTo>
                    <a:pt x="2286" y="722"/>
                  </a:moveTo>
                  <a:cubicBezTo>
                    <a:pt x="2284" y="714"/>
                    <a:pt x="2284" y="714"/>
                    <a:pt x="2284" y="714"/>
                  </a:cubicBezTo>
                  <a:cubicBezTo>
                    <a:pt x="2299" y="711"/>
                    <a:pt x="2314" y="706"/>
                    <a:pt x="2329" y="700"/>
                  </a:cubicBezTo>
                  <a:cubicBezTo>
                    <a:pt x="2332" y="708"/>
                    <a:pt x="2332" y="708"/>
                    <a:pt x="2332" y="708"/>
                  </a:cubicBezTo>
                  <a:cubicBezTo>
                    <a:pt x="2317" y="714"/>
                    <a:pt x="2301" y="719"/>
                    <a:pt x="2286" y="722"/>
                  </a:cubicBezTo>
                  <a:close/>
                  <a:moveTo>
                    <a:pt x="2403" y="668"/>
                  </a:moveTo>
                  <a:cubicBezTo>
                    <a:pt x="2398" y="662"/>
                    <a:pt x="2398" y="662"/>
                    <a:pt x="2398" y="662"/>
                  </a:cubicBezTo>
                  <a:cubicBezTo>
                    <a:pt x="2410" y="652"/>
                    <a:pt x="2423" y="642"/>
                    <a:pt x="2434" y="631"/>
                  </a:cubicBezTo>
                  <a:cubicBezTo>
                    <a:pt x="2440" y="637"/>
                    <a:pt x="2440" y="637"/>
                    <a:pt x="2440" y="637"/>
                  </a:cubicBezTo>
                  <a:cubicBezTo>
                    <a:pt x="2428" y="648"/>
                    <a:pt x="2415" y="659"/>
                    <a:pt x="2403" y="668"/>
                  </a:cubicBezTo>
                  <a:close/>
                  <a:moveTo>
                    <a:pt x="2492" y="575"/>
                  </a:moveTo>
                  <a:cubicBezTo>
                    <a:pt x="2486" y="571"/>
                    <a:pt x="2486" y="571"/>
                    <a:pt x="2486" y="571"/>
                  </a:cubicBezTo>
                  <a:cubicBezTo>
                    <a:pt x="2495" y="558"/>
                    <a:pt x="2503" y="544"/>
                    <a:pt x="2511" y="530"/>
                  </a:cubicBezTo>
                  <a:cubicBezTo>
                    <a:pt x="2518" y="534"/>
                    <a:pt x="2518" y="534"/>
                    <a:pt x="2518" y="534"/>
                  </a:cubicBezTo>
                  <a:cubicBezTo>
                    <a:pt x="2510" y="548"/>
                    <a:pt x="2501" y="562"/>
                    <a:pt x="2492" y="575"/>
                  </a:cubicBezTo>
                  <a:close/>
                  <a:moveTo>
                    <a:pt x="2549" y="460"/>
                  </a:moveTo>
                  <a:cubicBezTo>
                    <a:pt x="2541" y="458"/>
                    <a:pt x="2541" y="458"/>
                    <a:pt x="2541" y="458"/>
                  </a:cubicBezTo>
                  <a:cubicBezTo>
                    <a:pt x="2546" y="442"/>
                    <a:pt x="2550" y="427"/>
                    <a:pt x="2552" y="411"/>
                  </a:cubicBezTo>
                  <a:cubicBezTo>
                    <a:pt x="2560" y="413"/>
                    <a:pt x="2560" y="413"/>
                    <a:pt x="2560" y="413"/>
                  </a:cubicBezTo>
                  <a:cubicBezTo>
                    <a:pt x="2558" y="428"/>
                    <a:pt x="2554" y="444"/>
                    <a:pt x="2549" y="460"/>
                  </a:cubicBezTo>
                  <a:close/>
                  <a:moveTo>
                    <a:pt x="2557" y="333"/>
                  </a:moveTo>
                  <a:cubicBezTo>
                    <a:pt x="2555" y="317"/>
                    <a:pt x="2553" y="301"/>
                    <a:pt x="2550" y="286"/>
                  </a:cubicBezTo>
                  <a:cubicBezTo>
                    <a:pt x="2558" y="284"/>
                    <a:pt x="2558" y="284"/>
                    <a:pt x="2558" y="284"/>
                  </a:cubicBezTo>
                  <a:cubicBezTo>
                    <a:pt x="2561" y="300"/>
                    <a:pt x="2563" y="316"/>
                    <a:pt x="2565" y="332"/>
                  </a:cubicBezTo>
                  <a:lnTo>
                    <a:pt x="2557" y="333"/>
                  </a:lnTo>
                  <a:close/>
                  <a:moveTo>
                    <a:pt x="2525" y="211"/>
                  </a:moveTo>
                  <a:cubicBezTo>
                    <a:pt x="2519" y="196"/>
                    <a:pt x="2511" y="182"/>
                    <a:pt x="2503" y="169"/>
                  </a:cubicBezTo>
                  <a:cubicBezTo>
                    <a:pt x="2510" y="165"/>
                    <a:pt x="2510" y="165"/>
                    <a:pt x="2510" y="165"/>
                  </a:cubicBezTo>
                  <a:cubicBezTo>
                    <a:pt x="2518" y="178"/>
                    <a:pt x="2526" y="193"/>
                    <a:pt x="2532" y="207"/>
                  </a:cubicBezTo>
                  <a:lnTo>
                    <a:pt x="2525" y="211"/>
                  </a:lnTo>
                  <a:close/>
                  <a:moveTo>
                    <a:pt x="2455" y="106"/>
                  </a:moveTo>
                  <a:cubicBezTo>
                    <a:pt x="2444" y="95"/>
                    <a:pt x="2432" y="84"/>
                    <a:pt x="2420" y="74"/>
                  </a:cubicBezTo>
                  <a:cubicBezTo>
                    <a:pt x="2425" y="68"/>
                    <a:pt x="2425" y="68"/>
                    <a:pt x="2425" y="68"/>
                  </a:cubicBezTo>
                  <a:cubicBezTo>
                    <a:pt x="2437" y="78"/>
                    <a:pt x="2449" y="89"/>
                    <a:pt x="2460" y="101"/>
                  </a:cubicBezTo>
                  <a:lnTo>
                    <a:pt x="2455" y="106"/>
                  </a:lnTo>
                  <a:close/>
                  <a:moveTo>
                    <a:pt x="2352" y="33"/>
                  </a:moveTo>
                  <a:cubicBezTo>
                    <a:pt x="2338" y="27"/>
                    <a:pt x="2323" y="21"/>
                    <a:pt x="2308" y="17"/>
                  </a:cubicBezTo>
                  <a:cubicBezTo>
                    <a:pt x="2310" y="10"/>
                    <a:pt x="2310" y="10"/>
                    <a:pt x="2310" y="10"/>
                  </a:cubicBezTo>
                  <a:cubicBezTo>
                    <a:pt x="2325" y="14"/>
                    <a:pt x="2341" y="19"/>
                    <a:pt x="2356" y="26"/>
                  </a:cubicBezTo>
                  <a:lnTo>
                    <a:pt x="2352" y="33"/>
                  </a:lnTo>
                  <a:close/>
                  <a:moveTo>
                    <a:pt x="2230" y="8"/>
                  </a:moveTo>
                  <a:cubicBezTo>
                    <a:pt x="2182" y="8"/>
                    <a:pt x="2182" y="8"/>
                    <a:pt x="2182" y="8"/>
                  </a:cubicBezTo>
                  <a:cubicBezTo>
                    <a:pt x="2182" y="0"/>
                    <a:pt x="2182" y="0"/>
                    <a:pt x="2182" y="0"/>
                  </a:cubicBezTo>
                  <a:cubicBezTo>
                    <a:pt x="2230" y="0"/>
                    <a:pt x="2230" y="0"/>
                    <a:pt x="2230" y="0"/>
                  </a:cubicBezTo>
                  <a:lnTo>
                    <a:pt x="2230" y="8"/>
                  </a:lnTo>
                  <a:close/>
                  <a:moveTo>
                    <a:pt x="2101" y="8"/>
                  </a:moveTo>
                  <a:cubicBezTo>
                    <a:pt x="2053" y="8"/>
                    <a:pt x="2053" y="8"/>
                    <a:pt x="2053" y="8"/>
                  </a:cubicBezTo>
                  <a:cubicBezTo>
                    <a:pt x="2053" y="0"/>
                    <a:pt x="2053" y="0"/>
                    <a:pt x="2053" y="0"/>
                  </a:cubicBezTo>
                  <a:cubicBezTo>
                    <a:pt x="2101" y="0"/>
                    <a:pt x="2101" y="0"/>
                    <a:pt x="2101" y="0"/>
                  </a:cubicBezTo>
                  <a:lnTo>
                    <a:pt x="2101" y="8"/>
                  </a:lnTo>
                  <a:close/>
                  <a:moveTo>
                    <a:pt x="1973" y="8"/>
                  </a:moveTo>
                  <a:cubicBezTo>
                    <a:pt x="1925" y="8"/>
                    <a:pt x="1925" y="8"/>
                    <a:pt x="1925" y="8"/>
                  </a:cubicBezTo>
                  <a:cubicBezTo>
                    <a:pt x="1925" y="0"/>
                    <a:pt x="1925" y="0"/>
                    <a:pt x="1925" y="0"/>
                  </a:cubicBezTo>
                  <a:cubicBezTo>
                    <a:pt x="1973" y="0"/>
                    <a:pt x="1973" y="0"/>
                    <a:pt x="1973" y="0"/>
                  </a:cubicBezTo>
                  <a:lnTo>
                    <a:pt x="1973" y="8"/>
                  </a:lnTo>
                  <a:close/>
                  <a:moveTo>
                    <a:pt x="1845" y="8"/>
                  </a:moveTo>
                  <a:cubicBezTo>
                    <a:pt x="1796" y="8"/>
                    <a:pt x="1796" y="8"/>
                    <a:pt x="1796" y="8"/>
                  </a:cubicBezTo>
                  <a:cubicBezTo>
                    <a:pt x="1796" y="0"/>
                    <a:pt x="1796" y="0"/>
                    <a:pt x="1796" y="0"/>
                  </a:cubicBezTo>
                  <a:cubicBezTo>
                    <a:pt x="1845" y="0"/>
                    <a:pt x="1845" y="0"/>
                    <a:pt x="1845" y="0"/>
                  </a:cubicBezTo>
                  <a:lnTo>
                    <a:pt x="1845" y="8"/>
                  </a:lnTo>
                  <a:close/>
                  <a:moveTo>
                    <a:pt x="1716" y="8"/>
                  </a:moveTo>
                  <a:cubicBezTo>
                    <a:pt x="1668" y="8"/>
                    <a:pt x="1668" y="8"/>
                    <a:pt x="1668" y="8"/>
                  </a:cubicBezTo>
                  <a:cubicBezTo>
                    <a:pt x="1668" y="0"/>
                    <a:pt x="1668" y="0"/>
                    <a:pt x="1668" y="0"/>
                  </a:cubicBezTo>
                  <a:cubicBezTo>
                    <a:pt x="1716" y="0"/>
                    <a:pt x="1716" y="0"/>
                    <a:pt x="1716" y="0"/>
                  </a:cubicBezTo>
                  <a:lnTo>
                    <a:pt x="1716" y="8"/>
                  </a:lnTo>
                  <a:close/>
                  <a:moveTo>
                    <a:pt x="1588" y="8"/>
                  </a:moveTo>
                  <a:cubicBezTo>
                    <a:pt x="1540" y="8"/>
                    <a:pt x="1540" y="8"/>
                    <a:pt x="1540" y="8"/>
                  </a:cubicBezTo>
                  <a:cubicBezTo>
                    <a:pt x="1540" y="0"/>
                    <a:pt x="1540" y="0"/>
                    <a:pt x="1540" y="0"/>
                  </a:cubicBezTo>
                  <a:cubicBezTo>
                    <a:pt x="1588" y="0"/>
                    <a:pt x="1588" y="0"/>
                    <a:pt x="1588" y="0"/>
                  </a:cubicBezTo>
                  <a:lnTo>
                    <a:pt x="1588" y="8"/>
                  </a:lnTo>
                  <a:close/>
                  <a:moveTo>
                    <a:pt x="1460" y="8"/>
                  </a:moveTo>
                  <a:cubicBezTo>
                    <a:pt x="1412" y="8"/>
                    <a:pt x="1412" y="8"/>
                    <a:pt x="1412" y="8"/>
                  </a:cubicBezTo>
                  <a:cubicBezTo>
                    <a:pt x="1412" y="0"/>
                    <a:pt x="1412" y="0"/>
                    <a:pt x="1412" y="0"/>
                  </a:cubicBezTo>
                  <a:cubicBezTo>
                    <a:pt x="1460" y="0"/>
                    <a:pt x="1460" y="0"/>
                    <a:pt x="1460" y="0"/>
                  </a:cubicBezTo>
                  <a:lnTo>
                    <a:pt x="1460" y="8"/>
                  </a:lnTo>
                  <a:close/>
                  <a:moveTo>
                    <a:pt x="1332" y="8"/>
                  </a:moveTo>
                  <a:cubicBezTo>
                    <a:pt x="1284" y="8"/>
                    <a:pt x="1284" y="8"/>
                    <a:pt x="1284" y="8"/>
                  </a:cubicBezTo>
                  <a:cubicBezTo>
                    <a:pt x="1284" y="0"/>
                    <a:pt x="1284" y="0"/>
                    <a:pt x="1284" y="0"/>
                  </a:cubicBezTo>
                  <a:cubicBezTo>
                    <a:pt x="1332" y="0"/>
                    <a:pt x="1332" y="0"/>
                    <a:pt x="1332" y="0"/>
                  </a:cubicBezTo>
                  <a:lnTo>
                    <a:pt x="1332" y="8"/>
                  </a:lnTo>
                  <a:close/>
                  <a:moveTo>
                    <a:pt x="1203" y="8"/>
                  </a:moveTo>
                  <a:cubicBezTo>
                    <a:pt x="1155" y="8"/>
                    <a:pt x="1155" y="8"/>
                    <a:pt x="1155" y="8"/>
                  </a:cubicBezTo>
                  <a:cubicBezTo>
                    <a:pt x="1155" y="0"/>
                    <a:pt x="1155" y="0"/>
                    <a:pt x="1155" y="0"/>
                  </a:cubicBezTo>
                  <a:cubicBezTo>
                    <a:pt x="1203" y="0"/>
                    <a:pt x="1203" y="0"/>
                    <a:pt x="1203" y="0"/>
                  </a:cubicBezTo>
                  <a:lnTo>
                    <a:pt x="1203" y="8"/>
                  </a:lnTo>
                  <a:close/>
                  <a:moveTo>
                    <a:pt x="1075" y="8"/>
                  </a:moveTo>
                  <a:cubicBezTo>
                    <a:pt x="1027" y="8"/>
                    <a:pt x="1027" y="8"/>
                    <a:pt x="1027" y="8"/>
                  </a:cubicBezTo>
                  <a:cubicBezTo>
                    <a:pt x="1027" y="0"/>
                    <a:pt x="1027" y="0"/>
                    <a:pt x="1027" y="0"/>
                  </a:cubicBezTo>
                  <a:cubicBezTo>
                    <a:pt x="1075" y="0"/>
                    <a:pt x="1075" y="0"/>
                    <a:pt x="1075" y="0"/>
                  </a:cubicBezTo>
                  <a:lnTo>
                    <a:pt x="1075" y="8"/>
                  </a:lnTo>
                  <a:close/>
                  <a:moveTo>
                    <a:pt x="947" y="8"/>
                  </a:moveTo>
                  <a:cubicBezTo>
                    <a:pt x="899" y="8"/>
                    <a:pt x="899" y="8"/>
                    <a:pt x="899" y="8"/>
                  </a:cubicBezTo>
                  <a:cubicBezTo>
                    <a:pt x="899" y="0"/>
                    <a:pt x="899" y="0"/>
                    <a:pt x="899" y="0"/>
                  </a:cubicBezTo>
                  <a:cubicBezTo>
                    <a:pt x="947" y="0"/>
                    <a:pt x="947" y="0"/>
                    <a:pt x="947" y="0"/>
                  </a:cubicBezTo>
                  <a:lnTo>
                    <a:pt x="947" y="8"/>
                  </a:lnTo>
                  <a:close/>
                  <a:moveTo>
                    <a:pt x="819" y="8"/>
                  </a:moveTo>
                  <a:cubicBezTo>
                    <a:pt x="771" y="8"/>
                    <a:pt x="771" y="8"/>
                    <a:pt x="771" y="8"/>
                  </a:cubicBezTo>
                  <a:cubicBezTo>
                    <a:pt x="771" y="0"/>
                    <a:pt x="771" y="0"/>
                    <a:pt x="771" y="0"/>
                  </a:cubicBezTo>
                  <a:cubicBezTo>
                    <a:pt x="819" y="0"/>
                    <a:pt x="819" y="0"/>
                    <a:pt x="819" y="0"/>
                  </a:cubicBezTo>
                  <a:lnTo>
                    <a:pt x="819" y="8"/>
                  </a:lnTo>
                  <a:close/>
                  <a:moveTo>
                    <a:pt x="691" y="8"/>
                  </a:moveTo>
                  <a:cubicBezTo>
                    <a:pt x="642" y="8"/>
                    <a:pt x="642" y="8"/>
                    <a:pt x="642" y="8"/>
                  </a:cubicBezTo>
                  <a:cubicBezTo>
                    <a:pt x="642" y="0"/>
                    <a:pt x="642" y="0"/>
                    <a:pt x="642" y="0"/>
                  </a:cubicBezTo>
                  <a:cubicBezTo>
                    <a:pt x="691" y="0"/>
                    <a:pt x="691" y="0"/>
                    <a:pt x="691" y="0"/>
                  </a:cubicBezTo>
                  <a:lnTo>
                    <a:pt x="691" y="8"/>
                  </a:lnTo>
                  <a:close/>
                  <a:moveTo>
                    <a:pt x="562" y="8"/>
                  </a:moveTo>
                  <a:cubicBezTo>
                    <a:pt x="514" y="8"/>
                    <a:pt x="514" y="8"/>
                    <a:pt x="514" y="8"/>
                  </a:cubicBezTo>
                  <a:cubicBezTo>
                    <a:pt x="514" y="0"/>
                    <a:pt x="514" y="0"/>
                    <a:pt x="514" y="0"/>
                  </a:cubicBezTo>
                  <a:cubicBezTo>
                    <a:pt x="562" y="0"/>
                    <a:pt x="562" y="0"/>
                    <a:pt x="562" y="0"/>
                  </a:cubicBezTo>
                  <a:lnTo>
                    <a:pt x="562" y="8"/>
                  </a:lnTo>
                  <a:close/>
                  <a:moveTo>
                    <a:pt x="434" y="8"/>
                  </a:moveTo>
                  <a:cubicBezTo>
                    <a:pt x="386" y="8"/>
                    <a:pt x="386" y="8"/>
                    <a:pt x="386" y="8"/>
                  </a:cubicBezTo>
                  <a:cubicBezTo>
                    <a:pt x="386" y="0"/>
                    <a:pt x="386" y="0"/>
                    <a:pt x="386" y="0"/>
                  </a:cubicBezTo>
                  <a:cubicBezTo>
                    <a:pt x="434" y="0"/>
                    <a:pt x="434" y="0"/>
                    <a:pt x="434" y="0"/>
                  </a:cubicBezTo>
                  <a:lnTo>
                    <a:pt x="434" y="8"/>
                  </a:lnTo>
                  <a:close/>
                  <a:moveTo>
                    <a:pt x="306" y="8"/>
                  </a:moveTo>
                  <a:cubicBezTo>
                    <a:pt x="258" y="8"/>
                    <a:pt x="258" y="8"/>
                    <a:pt x="258" y="8"/>
                  </a:cubicBezTo>
                  <a:cubicBezTo>
                    <a:pt x="258" y="0"/>
                    <a:pt x="258" y="0"/>
                    <a:pt x="258" y="0"/>
                  </a:cubicBezTo>
                  <a:cubicBezTo>
                    <a:pt x="306" y="0"/>
                    <a:pt x="306" y="0"/>
                    <a:pt x="306" y="0"/>
                  </a:cubicBezTo>
                  <a:lnTo>
                    <a:pt x="306" y="8"/>
                  </a:lnTo>
                  <a:close/>
                  <a:moveTo>
                    <a:pt x="177" y="8"/>
                  </a:moveTo>
                  <a:cubicBezTo>
                    <a:pt x="129" y="8"/>
                    <a:pt x="129" y="8"/>
                    <a:pt x="129" y="8"/>
                  </a:cubicBezTo>
                  <a:cubicBezTo>
                    <a:pt x="129" y="0"/>
                    <a:pt x="129" y="0"/>
                    <a:pt x="129" y="0"/>
                  </a:cubicBezTo>
                  <a:cubicBezTo>
                    <a:pt x="177" y="0"/>
                    <a:pt x="177" y="0"/>
                    <a:pt x="177" y="0"/>
                  </a:cubicBezTo>
                  <a:lnTo>
                    <a:pt x="177" y="8"/>
                  </a:lnTo>
                  <a:close/>
                  <a:moveTo>
                    <a:pt x="49" y="8"/>
                  </a:moveTo>
                  <a:cubicBezTo>
                    <a:pt x="0" y="8"/>
                    <a:pt x="0" y="8"/>
                    <a:pt x="0" y="8"/>
                  </a:cubicBezTo>
                  <a:cubicBezTo>
                    <a:pt x="0" y="0"/>
                    <a:pt x="0" y="0"/>
                    <a:pt x="0" y="0"/>
                  </a:cubicBezTo>
                  <a:cubicBezTo>
                    <a:pt x="49" y="0"/>
                    <a:pt x="49" y="0"/>
                    <a:pt x="49"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2" name="Rectangle 311"/>
            <p:cNvSpPr>
              <a:spLocks noChangeArrowheads="1"/>
            </p:cNvSpPr>
            <p:nvPr/>
          </p:nvSpPr>
          <p:spPr bwMode="auto">
            <a:xfrm>
              <a:off x="8131" y="1929"/>
              <a:ext cx="588" cy="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3" name="Rectangle 312"/>
            <p:cNvSpPr>
              <a:spLocks noChangeArrowheads="1"/>
            </p:cNvSpPr>
            <p:nvPr/>
          </p:nvSpPr>
          <p:spPr bwMode="auto">
            <a:xfrm>
              <a:off x="8182" y="2142"/>
              <a:ext cx="490"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4" name="Rectangle 313"/>
            <p:cNvSpPr>
              <a:spLocks noChangeArrowheads="1"/>
            </p:cNvSpPr>
            <p:nvPr/>
          </p:nvSpPr>
          <p:spPr bwMode="auto">
            <a:xfrm>
              <a:off x="8182" y="2077"/>
              <a:ext cx="490"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5" name="Rectangle 314"/>
            <p:cNvSpPr>
              <a:spLocks noChangeArrowheads="1"/>
            </p:cNvSpPr>
            <p:nvPr/>
          </p:nvSpPr>
          <p:spPr bwMode="auto">
            <a:xfrm>
              <a:off x="8182" y="2015"/>
              <a:ext cx="490"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6" name="Rectangle 315"/>
            <p:cNvSpPr>
              <a:spLocks noChangeArrowheads="1"/>
            </p:cNvSpPr>
            <p:nvPr/>
          </p:nvSpPr>
          <p:spPr bwMode="auto">
            <a:xfrm>
              <a:off x="8182" y="1950"/>
              <a:ext cx="490"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7" name="Rectangle 316"/>
            <p:cNvSpPr>
              <a:spLocks noChangeArrowheads="1"/>
            </p:cNvSpPr>
            <p:nvPr/>
          </p:nvSpPr>
          <p:spPr bwMode="auto">
            <a:xfrm>
              <a:off x="6094" y="4510"/>
              <a:ext cx="587" cy="2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8" name="Rectangle 317"/>
            <p:cNvSpPr>
              <a:spLocks noChangeArrowheads="1"/>
            </p:cNvSpPr>
            <p:nvPr/>
          </p:nvSpPr>
          <p:spPr bwMode="auto">
            <a:xfrm>
              <a:off x="6144" y="4726"/>
              <a:ext cx="491"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19" name="Rectangle 318"/>
            <p:cNvSpPr>
              <a:spLocks noChangeArrowheads="1"/>
            </p:cNvSpPr>
            <p:nvPr/>
          </p:nvSpPr>
          <p:spPr bwMode="auto">
            <a:xfrm>
              <a:off x="6144" y="4661"/>
              <a:ext cx="491"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0" name="Rectangle 319"/>
            <p:cNvSpPr>
              <a:spLocks noChangeArrowheads="1"/>
            </p:cNvSpPr>
            <p:nvPr/>
          </p:nvSpPr>
          <p:spPr bwMode="auto">
            <a:xfrm>
              <a:off x="6144" y="4600"/>
              <a:ext cx="491"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1" name="Rectangle 320"/>
            <p:cNvSpPr>
              <a:spLocks noChangeArrowheads="1"/>
            </p:cNvSpPr>
            <p:nvPr/>
          </p:nvSpPr>
          <p:spPr bwMode="auto">
            <a:xfrm>
              <a:off x="6144" y="4535"/>
              <a:ext cx="491"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2" name="Rectangle 321"/>
            <p:cNvSpPr>
              <a:spLocks noChangeArrowheads="1"/>
            </p:cNvSpPr>
            <p:nvPr/>
          </p:nvSpPr>
          <p:spPr bwMode="auto">
            <a:xfrm>
              <a:off x="10161" y="7094"/>
              <a:ext cx="588" cy="27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3" name="Rectangle 322"/>
            <p:cNvSpPr>
              <a:spLocks noChangeArrowheads="1"/>
            </p:cNvSpPr>
            <p:nvPr/>
          </p:nvSpPr>
          <p:spPr bwMode="auto">
            <a:xfrm>
              <a:off x="10212" y="7310"/>
              <a:ext cx="49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4" name="Rectangle 323"/>
            <p:cNvSpPr>
              <a:spLocks noChangeArrowheads="1"/>
            </p:cNvSpPr>
            <p:nvPr/>
          </p:nvSpPr>
          <p:spPr bwMode="auto">
            <a:xfrm>
              <a:off x="10212" y="7245"/>
              <a:ext cx="490"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5" name="Rectangle 324"/>
            <p:cNvSpPr>
              <a:spLocks noChangeArrowheads="1"/>
            </p:cNvSpPr>
            <p:nvPr/>
          </p:nvSpPr>
          <p:spPr bwMode="auto">
            <a:xfrm>
              <a:off x="10212" y="7184"/>
              <a:ext cx="49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26" name="Rectangle 325"/>
            <p:cNvSpPr>
              <a:spLocks noChangeArrowheads="1"/>
            </p:cNvSpPr>
            <p:nvPr/>
          </p:nvSpPr>
          <p:spPr bwMode="auto">
            <a:xfrm>
              <a:off x="10212" y="7119"/>
              <a:ext cx="490"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2" name="Rectangle 331"/>
            <p:cNvSpPr>
              <a:spLocks noChangeArrowheads="1"/>
            </p:cNvSpPr>
            <p:nvPr/>
          </p:nvSpPr>
          <p:spPr bwMode="auto">
            <a:xfrm>
              <a:off x="6011" y="3863"/>
              <a:ext cx="169" cy="401"/>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3" name="Oval 332"/>
            <p:cNvSpPr>
              <a:spLocks noChangeArrowheads="1"/>
            </p:cNvSpPr>
            <p:nvPr/>
          </p:nvSpPr>
          <p:spPr bwMode="auto">
            <a:xfrm>
              <a:off x="6047" y="3896"/>
              <a:ext cx="94" cy="90"/>
            </a:xfrm>
            <a:prstGeom prst="ellipse">
              <a:avLst/>
            </a:prstGeom>
            <a:solidFill>
              <a:srgbClr val="D93D4A"/>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4" name="Oval 333"/>
            <p:cNvSpPr>
              <a:spLocks noChangeArrowheads="1"/>
            </p:cNvSpPr>
            <p:nvPr/>
          </p:nvSpPr>
          <p:spPr bwMode="auto">
            <a:xfrm>
              <a:off x="6047" y="4019"/>
              <a:ext cx="94" cy="90"/>
            </a:xfrm>
            <a:prstGeom prst="ellipse">
              <a:avLst/>
            </a:prstGeom>
            <a:solidFill>
              <a:srgbClr val="F2CB05"/>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5" name="Oval 334"/>
            <p:cNvSpPr>
              <a:spLocks noChangeArrowheads="1"/>
            </p:cNvSpPr>
            <p:nvPr/>
          </p:nvSpPr>
          <p:spPr bwMode="auto">
            <a:xfrm>
              <a:off x="6047" y="4141"/>
              <a:ext cx="94" cy="94"/>
            </a:xfrm>
            <a:prstGeom prst="ellipse">
              <a:avLst/>
            </a:prstGeom>
            <a:solidFill>
              <a:srgbClr val="8BBE33"/>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6" name="Rectangle 335"/>
            <p:cNvSpPr>
              <a:spLocks noChangeArrowheads="1"/>
            </p:cNvSpPr>
            <p:nvPr/>
          </p:nvSpPr>
          <p:spPr bwMode="auto">
            <a:xfrm>
              <a:off x="6072" y="4250"/>
              <a:ext cx="47" cy="270"/>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7" name="Rectangle 336"/>
            <p:cNvSpPr>
              <a:spLocks noChangeArrowheads="1"/>
            </p:cNvSpPr>
            <p:nvPr/>
          </p:nvSpPr>
          <p:spPr bwMode="auto">
            <a:xfrm>
              <a:off x="10057" y="6441"/>
              <a:ext cx="169" cy="397"/>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8" name="Oval 337"/>
            <p:cNvSpPr>
              <a:spLocks noChangeArrowheads="1"/>
            </p:cNvSpPr>
            <p:nvPr/>
          </p:nvSpPr>
          <p:spPr bwMode="auto">
            <a:xfrm>
              <a:off x="10096" y="6469"/>
              <a:ext cx="90" cy="94"/>
            </a:xfrm>
            <a:prstGeom prst="ellipse">
              <a:avLst/>
            </a:prstGeom>
            <a:solidFill>
              <a:srgbClr val="D93D4A"/>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39" name="Oval 338"/>
            <p:cNvSpPr>
              <a:spLocks noChangeArrowheads="1"/>
            </p:cNvSpPr>
            <p:nvPr/>
          </p:nvSpPr>
          <p:spPr bwMode="auto">
            <a:xfrm>
              <a:off x="10096" y="6596"/>
              <a:ext cx="90" cy="90"/>
            </a:xfrm>
            <a:prstGeom prst="ellipse">
              <a:avLst/>
            </a:prstGeom>
            <a:solidFill>
              <a:srgbClr val="F2CB05"/>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0" name="Oval 339"/>
            <p:cNvSpPr>
              <a:spLocks noChangeArrowheads="1"/>
            </p:cNvSpPr>
            <p:nvPr/>
          </p:nvSpPr>
          <p:spPr bwMode="auto">
            <a:xfrm>
              <a:off x="10096" y="6718"/>
              <a:ext cx="90" cy="91"/>
            </a:xfrm>
            <a:prstGeom prst="ellipse">
              <a:avLst/>
            </a:prstGeom>
            <a:solidFill>
              <a:srgbClr val="8BBE33"/>
            </a:solid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1" name="Rectangle 340"/>
            <p:cNvSpPr>
              <a:spLocks noChangeArrowheads="1"/>
            </p:cNvSpPr>
            <p:nvPr/>
          </p:nvSpPr>
          <p:spPr bwMode="auto">
            <a:xfrm>
              <a:off x="10118" y="6827"/>
              <a:ext cx="47" cy="267"/>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grpSp>
      <p:grpSp>
        <p:nvGrpSpPr>
          <p:cNvPr id="4" name="Group 87"/>
          <p:cNvGrpSpPr/>
          <p:nvPr/>
        </p:nvGrpSpPr>
        <p:grpSpPr>
          <a:xfrm>
            <a:off x="2361592" y="3734672"/>
            <a:ext cx="339902" cy="274421"/>
            <a:chOff x="2436813" y="7326313"/>
            <a:chExt cx="906463" cy="731838"/>
          </a:xfrm>
          <a:solidFill>
            <a:schemeClr val="accent2"/>
          </a:solidFill>
        </p:grpSpPr>
        <p:sp>
          <p:nvSpPr>
            <p:cNvPr id="46" name="Freeform 345"/>
            <p:cNvSpPr/>
            <p:nvPr/>
          </p:nvSpPr>
          <p:spPr bwMode="auto">
            <a:xfrm>
              <a:off x="2436813" y="7494588"/>
              <a:ext cx="658813" cy="563563"/>
            </a:xfrm>
            <a:custGeom>
              <a:avLst/>
              <a:gdLst>
                <a:gd name="T0" fmla="*/ 46 w 415"/>
                <a:gd name="T1" fmla="*/ 355 h 355"/>
                <a:gd name="T2" fmla="*/ 115 w 415"/>
                <a:gd name="T3" fmla="*/ 276 h 355"/>
                <a:gd name="T4" fmla="*/ 415 w 415"/>
                <a:gd name="T5" fmla="*/ 276 h 355"/>
                <a:gd name="T6" fmla="*/ 415 w 415"/>
                <a:gd name="T7" fmla="*/ 193 h 355"/>
                <a:gd name="T8" fmla="*/ 143 w 415"/>
                <a:gd name="T9" fmla="*/ 193 h 355"/>
                <a:gd name="T10" fmla="*/ 129 w 415"/>
                <a:gd name="T11" fmla="*/ 193 h 355"/>
                <a:gd name="T12" fmla="*/ 129 w 415"/>
                <a:gd name="T13" fmla="*/ 179 h 355"/>
                <a:gd name="T14" fmla="*/ 129 w 415"/>
                <a:gd name="T15" fmla="*/ 0 h 355"/>
                <a:gd name="T16" fmla="*/ 0 w 415"/>
                <a:gd name="T17" fmla="*/ 0 h 355"/>
                <a:gd name="T18" fmla="*/ 0 w 415"/>
                <a:gd name="T19" fmla="*/ 276 h 355"/>
                <a:gd name="T20" fmla="*/ 46 w 415"/>
                <a:gd name="T21" fmla="*/ 276 h 355"/>
                <a:gd name="T22" fmla="*/ 46 w 415"/>
                <a:gd name="T2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5" h="355">
                  <a:moveTo>
                    <a:pt x="46" y="355"/>
                  </a:moveTo>
                  <a:lnTo>
                    <a:pt x="115" y="276"/>
                  </a:lnTo>
                  <a:lnTo>
                    <a:pt x="415" y="276"/>
                  </a:lnTo>
                  <a:lnTo>
                    <a:pt x="415" y="193"/>
                  </a:lnTo>
                  <a:lnTo>
                    <a:pt x="143" y="193"/>
                  </a:lnTo>
                  <a:lnTo>
                    <a:pt x="129" y="193"/>
                  </a:lnTo>
                  <a:lnTo>
                    <a:pt x="129" y="179"/>
                  </a:lnTo>
                  <a:lnTo>
                    <a:pt x="129" y="0"/>
                  </a:lnTo>
                  <a:lnTo>
                    <a:pt x="0" y="0"/>
                  </a:lnTo>
                  <a:lnTo>
                    <a:pt x="0" y="276"/>
                  </a:lnTo>
                  <a:lnTo>
                    <a:pt x="46" y="276"/>
                  </a:lnTo>
                  <a:lnTo>
                    <a:pt x="46" y="355"/>
                  </a:lnTo>
                  <a:close/>
                </a:path>
              </a:pathLst>
            </a:custGeom>
            <a:grpFill/>
            <a:ln>
              <a:noFill/>
            </a:ln>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47" name="Freeform 346"/>
            <p:cNvSpPr>
              <a:spLocks noEditPoints="1"/>
            </p:cNvSpPr>
            <p:nvPr/>
          </p:nvSpPr>
          <p:spPr bwMode="auto">
            <a:xfrm>
              <a:off x="2671763" y="7326313"/>
              <a:ext cx="671513" cy="577850"/>
            </a:xfrm>
            <a:custGeom>
              <a:avLst/>
              <a:gdLst>
                <a:gd name="T0" fmla="*/ 66 w 92"/>
                <a:gd name="T1" fmla="*/ 62 h 79"/>
                <a:gd name="T2" fmla="*/ 82 w 92"/>
                <a:gd name="T3" fmla="*/ 79 h 79"/>
                <a:gd name="T4" fmla="*/ 82 w 92"/>
                <a:gd name="T5" fmla="*/ 62 h 79"/>
                <a:gd name="T6" fmla="*/ 92 w 92"/>
                <a:gd name="T7" fmla="*/ 62 h 79"/>
                <a:gd name="T8" fmla="*/ 92 w 92"/>
                <a:gd name="T9" fmla="*/ 0 h 79"/>
                <a:gd name="T10" fmla="*/ 0 w 92"/>
                <a:gd name="T11" fmla="*/ 0 h 79"/>
                <a:gd name="T12" fmla="*/ 0 w 92"/>
                <a:gd name="T13" fmla="*/ 23 h 79"/>
                <a:gd name="T14" fmla="*/ 0 w 92"/>
                <a:gd name="T15" fmla="*/ 62 h 79"/>
                <a:gd name="T16" fmla="*/ 58 w 92"/>
                <a:gd name="T17" fmla="*/ 62 h 79"/>
                <a:gd name="T18" fmla="*/ 66 w 92"/>
                <a:gd name="T19" fmla="*/ 62 h 79"/>
                <a:gd name="T20" fmla="*/ 77 w 92"/>
                <a:gd name="T21" fmla="*/ 24 h 79"/>
                <a:gd name="T22" fmla="*/ 84 w 92"/>
                <a:gd name="T23" fmla="*/ 31 h 79"/>
                <a:gd name="T24" fmla="*/ 77 w 92"/>
                <a:gd name="T25" fmla="*/ 38 h 79"/>
                <a:gd name="T26" fmla="*/ 70 w 92"/>
                <a:gd name="T27" fmla="*/ 31 h 79"/>
                <a:gd name="T28" fmla="*/ 77 w 92"/>
                <a:gd name="T29" fmla="*/ 24 h 79"/>
                <a:gd name="T30" fmla="*/ 18 w 92"/>
                <a:gd name="T31" fmla="*/ 38 h 79"/>
                <a:gd name="T32" fmla="*/ 11 w 92"/>
                <a:gd name="T33" fmla="*/ 31 h 79"/>
                <a:gd name="T34" fmla="*/ 18 w 92"/>
                <a:gd name="T35" fmla="*/ 24 h 79"/>
                <a:gd name="T36" fmla="*/ 25 w 92"/>
                <a:gd name="T37" fmla="*/ 31 h 79"/>
                <a:gd name="T38" fmla="*/ 18 w 92"/>
                <a:gd name="T39" fmla="*/ 38 h 79"/>
                <a:gd name="T40" fmla="*/ 37 w 92"/>
                <a:gd name="T41" fmla="*/ 38 h 79"/>
                <a:gd name="T42" fmla="*/ 30 w 92"/>
                <a:gd name="T43" fmla="*/ 31 h 79"/>
                <a:gd name="T44" fmla="*/ 37 w 92"/>
                <a:gd name="T45" fmla="*/ 24 h 79"/>
                <a:gd name="T46" fmla="*/ 44 w 92"/>
                <a:gd name="T47" fmla="*/ 31 h 79"/>
                <a:gd name="T48" fmla="*/ 37 w 92"/>
                <a:gd name="T49" fmla="*/ 38 h 79"/>
                <a:gd name="T50" fmla="*/ 57 w 92"/>
                <a:gd name="T51" fmla="*/ 38 h 79"/>
                <a:gd name="T52" fmla="*/ 50 w 92"/>
                <a:gd name="T53" fmla="*/ 31 h 79"/>
                <a:gd name="T54" fmla="*/ 57 w 92"/>
                <a:gd name="T55" fmla="*/ 24 h 79"/>
                <a:gd name="T56" fmla="*/ 58 w 92"/>
                <a:gd name="T57" fmla="*/ 24 h 79"/>
                <a:gd name="T58" fmla="*/ 64 w 92"/>
                <a:gd name="T59" fmla="*/ 31 h 79"/>
                <a:gd name="T60" fmla="*/ 58 w 92"/>
                <a:gd name="T61" fmla="*/ 38 h 79"/>
                <a:gd name="T62" fmla="*/ 57 w 92"/>
                <a:gd name="T63"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79">
                  <a:moveTo>
                    <a:pt x="66" y="62"/>
                  </a:moveTo>
                  <a:cubicBezTo>
                    <a:pt x="82" y="79"/>
                    <a:pt x="82" y="79"/>
                    <a:pt x="82" y="79"/>
                  </a:cubicBezTo>
                  <a:cubicBezTo>
                    <a:pt x="82" y="62"/>
                    <a:pt x="82" y="62"/>
                    <a:pt x="82" y="62"/>
                  </a:cubicBezTo>
                  <a:cubicBezTo>
                    <a:pt x="92" y="62"/>
                    <a:pt x="92" y="62"/>
                    <a:pt x="92" y="62"/>
                  </a:cubicBezTo>
                  <a:cubicBezTo>
                    <a:pt x="92" y="0"/>
                    <a:pt x="92" y="0"/>
                    <a:pt x="92" y="0"/>
                  </a:cubicBezTo>
                  <a:cubicBezTo>
                    <a:pt x="0" y="0"/>
                    <a:pt x="0" y="0"/>
                    <a:pt x="0" y="0"/>
                  </a:cubicBezTo>
                  <a:cubicBezTo>
                    <a:pt x="0" y="23"/>
                    <a:pt x="0" y="23"/>
                    <a:pt x="0" y="23"/>
                  </a:cubicBezTo>
                  <a:cubicBezTo>
                    <a:pt x="0" y="62"/>
                    <a:pt x="0" y="62"/>
                    <a:pt x="0" y="62"/>
                  </a:cubicBezTo>
                  <a:cubicBezTo>
                    <a:pt x="58" y="62"/>
                    <a:pt x="58" y="62"/>
                    <a:pt x="58" y="62"/>
                  </a:cubicBezTo>
                  <a:lnTo>
                    <a:pt x="66" y="62"/>
                  </a:lnTo>
                  <a:close/>
                  <a:moveTo>
                    <a:pt x="77" y="24"/>
                  </a:moveTo>
                  <a:cubicBezTo>
                    <a:pt x="81" y="24"/>
                    <a:pt x="84" y="27"/>
                    <a:pt x="84" y="31"/>
                  </a:cubicBezTo>
                  <a:cubicBezTo>
                    <a:pt x="84" y="35"/>
                    <a:pt x="81" y="38"/>
                    <a:pt x="77" y="38"/>
                  </a:cubicBezTo>
                  <a:cubicBezTo>
                    <a:pt x="73" y="38"/>
                    <a:pt x="70" y="35"/>
                    <a:pt x="70" y="31"/>
                  </a:cubicBezTo>
                  <a:cubicBezTo>
                    <a:pt x="70" y="27"/>
                    <a:pt x="73" y="24"/>
                    <a:pt x="77" y="24"/>
                  </a:cubicBezTo>
                  <a:moveTo>
                    <a:pt x="18" y="38"/>
                  </a:moveTo>
                  <a:cubicBezTo>
                    <a:pt x="14" y="38"/>
                    <a:pt x="11" y="35"/>
                    <a:pt x="11" y="31"/>
                  </a:cubicBezTo>
                  <a:cubicBezTo>
                    <a:pt x="11" y="27"/>
                    <a:pt x="14" y="24"/>
                    <a:pt x="18" y="24"/>
                  </a:cubicBezTo>
                  <a:cubicBezTo>
                    <a:pt x="22" y="24"/>
                    <a:pt x="25" y="27"/>
                    <a:pt x="25" y="31"/>
                  </a:cubicBezTo>
                  <a:cubicBezTo>
                    <a:pt x="25" y="35"/>
                    <a:pt x="22" y="38"/>
                    <a:pt x="18" y="38"/>
                  </a:cubicBezTo>
                  <a:moveTo>
                    <a:pt x="37" y="38"/>
                  </a:moveTo>
                  <a:cubicBezTo>
                    <a:pt x="34" y="38"/>
                    <a:pt x="30" y="35"/>
                    <a:pt x="30" y="31"/>
                  </a:cubicBezTo>
                  <a:cubicBezTo>
                    <a:pt x="30" y="27"/>
                    <a:pt x="34" y="24"/>
                    <a:pt x="37" y="24"/>
                  </a:cubicBezTo>
                  <a:cubicBezTo>
                    <a:pt x="41" y="24"/>
                    <a:pt x="44" y="27"/>
                    <a:pt x="44" y="31"/>
                  </a:cubicBezTo>
                  <a:cubicBezTo>
                    <a:pt x="44" y="35"/>
                    <a:pt x="41" y="38"/>
                    <a:pt x="37" y="38"/>
                  </a:cubicBezTo>
                  <a:moveTo>
                    <a:pt x="57" y="38"/>
                  </a:moveTo>
                  <a:cubicBezTo>
                    <a:pt x="53" y="38"/>
                    <a:pt x="50" y="35"/>
                    <a:pt x="50" y="31"/>
                  </a:cubicBezTo>
                  <a:cubicBezTo>
                    <a:pt x="50" y="27"/>
                    <a:pt x="53" y="24"/>
                    <a:pt x="57" y="24"/>
                  </a:cubicBezTo>
                  <a:cubicBezTo>
                    <a:pt x="57" y="24"/>
                    <a:pt x="57" y="24"/>
                    <a:pt x="58" y="24"/>
                  </a:cubicBezTo>
                  <a:cubicBezTo>
                    <a:pt x="61" y="24"/>
                    <a:pt x="64" y="28"/>
                    <a:pt x="64" y="31"/>
                  </a:cubicBezTo>
                  <a:cubicBezTo>
                    <a:pt x="64" y="35"/>
                    <a:pt x="61" y="38"/>
                    <a:pt x="58" y="38"/>
                  </a:cubicBezTo>
                  <a:cubicBezTo>
                    <a:pt x="57" y="38"/>
                    <a:pt x="57" y="38"/>
                    <a:pt x="57" y="38"/>
                  </a:cubicBezTo>
                </a:path>
              </a:pathLst>
            </a:custGeom>
            <a:grpFill/>
            <a:ln>
              <a:noFill/>
            </a:ln>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grpSp>
      <p:grpSp>
        <p:nvGrpSpPr>
          <p:cNvPr id="5" name="Group 85"/>
          <p:cNvGrpSpPr/>
          <p:nvPr/>
        </p:nvGrpSpPr>
        <p:grpSpPr>
          <a:xfrm>
            <a:off x="4298212" y="1786962"/>
            <a:ext cx="293470" cy="227395"/>
            <a:chOff x="21118513" y="2147888"/>
            <a:chExt cx="782638" cy="606425"/>
          </a:xfrm>
          <a:solidFill>
            <a:schemeClr val="accent1"/>
          </a:solidFill>
        </p:grpSpPr>
        <p:sp>
          <p:nvSpPr>
            <p:cNvPr id="61" name="Freeform 360"/>
            <p:cNvSpPr/>
            <p:nvPr/>
          </p:nvSpPr>
          <p:spPr bwMode="auto">
            <a:xfrm>
              <a:off x="21645563" y="2198688"/>
              <a:ext cx="255588" cy="496888"/>
            </a:xfrm>
            <a:custGeom>
              <a:avLst/>
              <a:gdLst>
                <a:gd name="T0" fmla="*/ 35 w 35"/>
                <a:gd name="T1" fmla="*/ 61 h 68"/>
                <a:gd name="T2" fmla="*/ 34 w 35"/>
                <a:gd name="T3" fmla="*/ 68 h 68"/>
                <a:gd name="T4" fmla="*/ 0 w 35"/>
                <a:gd name="T5" fmla="*/ 30 h 68"/>
                <a:gd name="T6" fmla="*/ 33 w 35"/>
                <a:gd name="T7" fmla="*/ 0 h 68"/>
                <a:gd name="T8" fmla="*/ 35 w 35"/>
                <a:gd name="T9" fmla="*/ 7 h 68"/>
                <a:gd name="T10" fmla="*/ 35 w 35"/>
                <a:gd name="T11" fmla="*/ 61 h 68"/>
              </a:gdLst>
              <a:ahLst/>
              <a:cxnLst>
                <a:cxn ang="0">
                  <a:pos x="T0" y="T1"/>
                </a:cxn>
                <a:cxn ang="0">
                  <a:pos x="T2" y="T3"/>
                </a:cxn>
                <a:cxn ang="0">
                  <a:pos x="T4" y="T5"/>
                </a:cxn>
                <a:cxn ang="0">
                  <a:pos x="T6" y="T7"/>
                </a:cxn>
                <a:cxn ang="0">
                  <a:pos x="T8" y="T9"/>
                </a:cxn>
                <a:cxn ang="0">
                  <a:pos x="T10" y="T11"/>
                </a:cxn>
              </a:cxnLst>
              <a:rect l="0" t="0" r="r" b="b"/>
              <a:pathLst>
                <a:path w="35" h="68">
                  <a:moveTo>
                    <a:pt x="35" y="61"/>
                  </a:moveTo>
                  <a:cubicBezTo>
                    <a:pt x="35" y="63"/>
                    <a:pt x="35" y="66"/>
                    <a:pt x="34" y="68"/>
                  </a:cubicBezTo>
                  <a:cubicBezTo>
                    <a:pt x="0" y="30"/>
                    <a:pt x="0" y="30"/>
                    <a:pt x="0" y="30"/>
                  </a:cubicBezTo>
                  <a:cubicBezTo>
                    <a:pt x="33" y="0"/>
                    <a:pt x="33" y="0"/>
                    <a:pt x="33" y="0"/>
                  </a:cubicBezTo>
                  <a:cubicBezTo>
                    <a:pt x="35" y="2"/>
                    <a:pt x="35" y="5"/>
                    <a:pt x="35" y="7"/>
                  </a:cubicBezTo>
                  <a:lnTo>
                    <a:pt x="3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62" name="Freeform 361"/>
            <p:cNvSpPr/>
            <p:nvPr/>
          </p:nvSpPr>
          <p:spPr bwMode="auto">
            <a:xfrm>
              <a:off x="21170900" y="2147888"/>
              <a:ext cx="701675" cy="320675"/>
            </a:xfrm>
            <a:custGeom>
              <a:avLst/>
              <a:gdLst>
                <a:gd name="T0" fmla="*/ 48 w 96"/>
                <a:gd name="T1" fmla="*/ 44 h 44"/>
                <a:gd name="T2" fmla="*/ 96 w 96"/>
                <a:gd name="T3" fmla="*/ 2 h 44"/>
                <a:gd name="T4" fmla="*/ 89 w 96"/>
                <a:gd name="T5" fmla="*/ 0 h 44"/>
                <a:gd name="T6" fmla="*/ 6 w 96"/>
                <a:gd name="T7" fmla="*/ 0 h 44"/>
                <a:gd name="T8" fmla="*/ 0 w 96"/>
                <a:gd name="T9" fmla="*/ 2 h 44"/>
                <a:gd name="T10" fmla="*/ 48 w 96"/>
                <a:gd name="T11" fmla="*/ 44 h 44"/>
              </a:gdLst>
              <a:ahLst/>
              <a:cxnLst>
                <a:cxn ang="0">
                  <a:pos x="T0" y="T1"/>
                </a:cxn>
                <a:cxn ang="0">
                  <a:pos x="T2" y="T3"/>
                </a:cxn>
                <a:cxn ang="0">
                  <a:pos x="T4" y="T5"/>
                </a:cxn>
                <a:cxn ang="0">
                  <a:pos x="T6" y="T7"/>
                </a:cxn>
                <a:cxn ang="0">
                  <a:pos x="T8" y="T9"/>
                </a:cxn>
                <a:cxn ang="0">
                  <a:pos x="T10" y="T11"/>
                </a:cxn>
              </a:cxnLst>
              <a:rect l="0" t="0" r="r" b="b"/>
              <a:pathLst>
                <a:path w="96" h="44">
                  <a:moveTo>
                    <a:pt x="48" y="44"/>
                  </a:moveTo>
                  <a:cubicBezTo>
                    <a:pt x="96" y="2"/>
                    <a:pt x="96" y="2"/>
                    <a:pt x="96" y="2"/>
                  </a:cubicBezTo>
                  <a:cubicBezTo>
                    <a:pt x="94" y="1"/>
                    <a:pt x="91" y="0"/>
                    <a:pt x="89" y="0"/>
                  </a:cubicBezTo>
                  <a:cubicBezTo>
                    <a:pt x="6" y="0"/>
                    <a:pt x="6" y="0"/>
                    <a:pt x="6" y="0"/>
                  </a:cubicBezTo>
                  <a:cubicBezTo>
                    <a:pt x="4" y="0"/>
                    <a:pt x="2" y="1"/>
                    <a:pt x="0" y="2"/>
                  </a:cubicBezTo>
                  <a:lnTo>
                    <a:pt x="4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63" name="Freeform 362"/>
            <p:cNvSpPr/>
            <p:nvPr/>
          </p:nvSpPr>
          <p:spPr bwMode="auto">
            <a:xfrm>
              <a:off x="21162963" y="2447925"/>
              <a:ext cx="709613" cy="306388"/>
            </a:xfrm>
            <a:custGeom>
              <a:avLst/>
              <a:gdLst>
                <a:gd name="T0" fmla="*/ 62 w 97"/>
                <a:gd name="T1" fmla="*/ 0 h 42"/>
                <a:gd name="T2" fmla="*/ 51 w 97"/>
                <a:gd name="T3" fmla="*/ 10 h 42"/>
                <a:gd name="T4" fmla="*/ 49 w 97"/>
                <a:gd name="T5" fmla="*/ 11 h 42"/>
                <a:gd name="T6" fmla="*/ 46 w 97"/>
                <a:gd name="T7" fmla="*/ 10 h 42"/>
                <a:gd name="T8" fmla="*/ 35 w 97"/>
                <a:gd name="T9" fmla="*/ 0 h 42"/>
                <a:gd name="T10" fmla="*/ 0 w 97"/>
                <a:gd name="T11" fmla="*/ 39 h 42"/>
                <a:gd name="T12" fmla="*/ 7 w 97"/>
                <a:gd name="T13" fmla="*/ 42 h 42"/>
                <a:gd name="T14" fmla="*/ 90 w 97"/>
                <a:gd name="T15" fmla="*/ 42 h 42"/>
                <a:gd name="T16" fmla="*/ 97 w 97"/>
                <a:gd name="T17" fmla="*/ 39 h 42"/>
                <a:gd name="T18" fmla="*/ 62 w 97"/>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42">
                  <a:moveTo>
                    <a:pt x="62" y="0"/>
                  </a:moveTo>
                  <a:cubicBezTo>
                    <a:pt x="51" y="10"/>
                    <a:pt x="51" y="10"/>
                    <a:pt x="51" y="10"/>
                  </a:cubicBezTo>
                  <a:cubicBezTo>
                    <a:pt x="50" y="10"/>
                    <a:pt x="50" y="11"/>
                    <a:pt x="49" y="11"/>
                  </a:cubicBezTo>
                  <a:cubicBezTo>
                    <a:pt x="48" y="11"/>
                    <a:pt x="47" y="10"/>
                    <a:pt x="46" y="10"/>
                  </a:cubicBezTo>
                  <a:cubicBezTo>
                    <a:pt x="35" y="0"/>
                    <a:pt x="35" y="0"/>
                    <a:pt x="35" y="0"/>
                  </a:cubicBezTo>
                  <a:cubicBezTo>
                    <a:pt x="0" y="39"/>
                    <a:pt x="0" y="39"/>
                    <a:pt x="0" y="39"/>
                  </a:cubicBezTo>
                  <a:cubicBezTo>
                    <a:pt x="2" y="41"/>
                    <a:pt x="5" y="42"/>
                    <a:pt x="7" y="42"/>
                  </a:cubicBezTo>
                  <a:cubicBezTo>
                    <a:pt x="90" y="42"/>
                    <a:pt x="90" y="42"/>
                    <a:pt x="90" y="42"/>
                  </a:cubicBezTo>
                  <a:cubicBezTo>
                    <a:pt x="93" y="42"/>
                    <a:pt x="95" y="41"/>
                    <a:pt x="97" y="39"/>
                  </a:cubicBez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sp>
          <p:nvSpPr>
            <p:cNvPr id="64" name="Freeform 363"/>
            <p:cNvSpPr/>
            <p:nvPr/>
          </p:nvSpPr>
          <p:spPr bwMode="auto">
            <a:xfrm>
              <a:off x="21118513" y="2190750"/>
              <a:ext cx="263525" cy="504825"/>
            </a:xfrm>
            <a:custGeom>
              <a:avLst/>
              <a:gdLst>
                <a:gd name="T0" fmla="*/ 2 w 36"/>
                <a:gd name="T1" fmla="*/ 0 h 69"/>
                <a:gd name="T2" fmla="*/ 0 w 36"/>
                <a:gd name="T3" fmla="*/ 8 h 69"/>
                <a:gd name="T4" fmla="*/ 0 w 36"/>
                <a:gd name="T5" fmla="*/ 63 h 69"/>
                <a:gd name="T6" fmla="*/ 1 w 36"/>
                <a:gd name="T7" fmla="*/ 69 h 69"/>
                <a:gd name="T8" fmla="*/ 36 w 36"/>
                <a:gd name="T9" fmla="*/ 30 h 69"/>
                <a:gd name="T10" fmla="*/ 2 w 36"/>
                <a:gd name="T11" fmla="*/ 0 h 69"/>
              </a:gdLst>
              <a:ahLst/>
              <a:cxnLst>
                <a:cxn ang="0">
                  <a:pos x="T0" y="T1"/>
                </a:cxn>
                <a:cxn ang="0">
                  <a:pos x="T2" y="T3"/>
                </a:cxn>
                <a:cxn ang="0">
                  <a:pos x="T4" y="T5"/>
                </a:cxn>
                <a:cxn ang="0">
                  <a:pos x="T6" y="T7"/>
                </a:cxn>
                <a:cxn ang="0">
                  <a:pos x="T8" y="T9"/>
                </a:cxn>
                <a:cxn ang="0">
                  <a:pos x="T10" y="T11"/>
                </a:cxn>
              </a:cxnLst>
              <a:rect l="0" t="0" r="r" b="b"/>
              <a:pathLst>
                <a:path w="36" h="69">
                  <a:moveTo>
                    <a:pt x="2" y="0"/>
                  </a:moveTo>
                  <a:cubicBezTo>
                    <a:pt x="0" y="2"/>
                    <a:pt x="0" y="5"/>
                    <a:pt x="0" y="8"/>
                  </a:cubicBezTo>
                  <a:cubicBezTo>
                    <a:pt x="0" y="63"/>
                    <a:pt x="0" y="63"/>
                    <a:pt x="0" y="63"/>
                  </a:cubicBezTo>
                  <a:cubicBezTo>
                    <a:pt x="0" y="65"/>
                    <a:pt x="0" y="67"/>
                    <a:pt x="1" y="69"/>
                  </a:cubicBezTo>
                  <a:cubicBezTo>
                    <a:pt x="36" y="30"/>
                    <a:pt x="36" y="30"/>
                    <a:pt x="36" y="3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34288" tIns="17144" rIns="34288" bIns="17144" numCol="1" anchor="t" anchorCtr="0" compatLnSpc="1"/>
            <a:lstStyle/>
            <a:p>
              <a:endParaRPr lang="en-US" sz="675" dirty="0">
                <a:latin typeface="Arial" panose="020B0604020202020204" pitchFamily="34" charset="0"/>
                <a:ea typeface="Arial" panose="020B0604020202020204" pitchFamily="34" charset="0"/>
              </a:endParaRPr>
            </a:p>
          </p:txBody>
        </p:sp>
      </p:grpSp>
      <p:sp>
        <p:nvSpPr>
          <p:cNvPr id="91" name="TextBox 90"/>
          <p:cNvSpPr txBox="1"/>
          <p:nvPr/>
        </p:nvSpPr>
        <p:spPr>
          <a:xfrm>
            <a:off x="4667415" y="1716204"/>
            <a:ext cx="2244029" cy="646331"/>
          </a:xfrm>
          <a:prstGeom prst="rect">
            <a:avLst/>
          </a:prstGeom>
          <a:noFill/>
        </p:spPr>
        <p:txBody>
          <a:bodyPr wrap="square" rtlCol="0">
            <a:spAutoFit/>
          </a:bodyPr>
          <a:lstStyle/>
          <a:p>
            <a:r>
              <a:rPr lang="en-IN" dirty="0">
                <a:solidFill>
                  <a:schemeClr val="tx2">
                    <a:lumMod val="60000"/>
                    <a:lumOff val="40000"/>
                  </a:schemeClr>
                </a:solidFill>
                <a:latin typeface="Times New Roman" panose="02020603050405020304" pitchFamily="18" charset="0"/>
                <a:cs typeface="Times New Roman" panose="02020603050405020304" pitchFamily="18" charset="0"/>
              </a:rPr>
              <a:t>Quantity control regulation</a:t>
            </a:r>
            <a:endParaRPr lang="en-US" dirty="0">
              <a:solidFill>
                <a:schemeClr val="tx2">
                  <a:lumMod val="60000"/>
                  <a:lumOff val="40000"/>
                </a:schemeClr>
              </a:solidFill>
              <a:latin typeface="Times New Roman" panose="02020603050405020304" pitchFamily="18" charset="0"/>
              <a:ea typeface="Arial" panose="020B0604020202020204" pitchFamily="34" charset="0"/>
              <a:cs typeface="Times New Roman" panose="02020603050405020304" pitchFamily="18" charset="0"/>
            </a:endParaRPr>
          </a:p>
        </p:txBody>
      </p:sp>
      <p:sp>
        <p:nvSpPr>
          <p:cNvPr id="93" name="TextBox 92"/>
          <p:cNvSpPr txBox="1"/>
          <p:nvPr/>
        </p:nvSpPr>
        <p:spPr>
          <a:xfrm>
            <a:off x="2980981" y="3684066"/>
            <a:ext cx="2244029" cy="584775"/>
          </a:xfrm>
          <a:prstGeom prst="rect">
            <a:avLst/>
          </a:prstGeom>
          <a:noFill/>
        </p:spPr>
        <p:txBody>
          <a:bodyPr wrap="square" rtlCol="0">
            <a:spAutoFit/>
          </a:bodyPr>
          <a:lstStyle/>
          <a:p>
            <a:r>
              <a:rPr lang="en-IN" sz="1600" dirty="0">
                <a:solidFill>
                  <a:schemeClr val="accent2"/>
                </a:solidFill>
              </a:rPr>
              <a:t>Product design regulation</a:t>
            </a:r>
            <a:endParaRPr lang="en-US" sz="1200" dirty="0">
              <a:solidFill>
                <a:schemeClr val="accent2"/>
              </a:solidFill>
              <a:latin typeface="Arial" panose="020B0604020202020204" pitchFamily="34" charset="0"/>
              <a:ea typeface="Arial" panose="020B0604020202020204" pitchFamily="34" charset="0"/>
            </a:endParaRPr>
          </a:p>
        </p:txBody>
      </p:sp>
      <p:sp>
        <p:nvSpPr>
          <p:cNvPr id="2" name="Title 1">
            <a:extLst>
              <a:ext uri="{FF2B5EF4-FFF2-40B4-BE49-F238E27FC236}">
                <a16:creationId xmlns:a16="http://schemas.microsoft.com/office/drawing/2014/main" id="{4A4FD48F-AF7A-43D9-B964-9B968EED306A}"/>
              </a:ext>
            </a:extLst>
          </p:cNvPr>
          <p:cNvSpPr>
            <a:spLocks noGrp="1"/>
          </p:cNvSpPr>
          <p:nvPr>
            <p:ph type="title"/>
          </p:nvPr>
        </p:nvSpPr>
        <p:spPr/>
        <p:txBody>
          <a:bodyPr/>
          <a:lstStyle/>
          <a:p>
            <a:r>
              <a:rPr lang="en-US" dirty="0" smtClean="0">
                <a:cs typeface="Times New Roman" panose="02020603050405020304" pitchFamily="18" charset="0"/>
              </a:rPr>
              <a:t>REGULATION</a:t>
            </a:r>
            <a:endParaRPr lang="en-IN" dirty="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gn="just"/>
            <a:r>
              <a:rPr lang="en-US" b="0" dirty="0">
                <a:solidFill>
                  <a:srgbClr val="002060"/>
                </a:solidFill>
                <a:latin typeface="Bahnschrift SemiBold Condensed" pitchFamily="34" charset="0"/>
              </a:rPr>
              <a:t>The growing world population is causing negative impacts on the planet. The current model of production and consumption generates a lot of waste that, in many cases, does not get reused or recycled. </a:t>
            </a:r>
            <a:endParaRPr lang="en-US" b="0" dirty="0" smtClean="0">
              <a:solidFill>
                <a:srgbClr val="002060"/>
              </a:solidFill>
              <a:latin typeface="Bahnschrift SemiBold Condensed" pitchFamily="34" charset="0"/>
            </a:endParaRPr>
          </a:p>
          <a:p>
            <a:pPr algn="just"/>
            <a:r>
              <a:rPr lang="en-US" b="0" dirty="0" smtClean="0">
                <a:solidFill>
                  <a:srgbClr val="002060"/>
                </a:solidFill>
                <a:latin typeface="Bahnschrift SemiBold Condensed" pitchFamily="34" charset="0"/>
              </a:rPr>
              <a:t>For </a:t>
            </a:r>
            <a:r>
              <a:rPr lang="en-US" b="0" dirty="0">
                <a:solidFill>
                  <a:srgbClr val="002060"/>
                </a:solidFill>
                <a:latin typeface="Bahnschrift SemiBold Condensed" pitchFamily="34" charset="0"/>
              </a:rPr>
              <a:t>instance, in Europe, every citizen generates </a:t>
            </a:r>
            <a:r>
              <a:rPr lang="en-US" dirty="0">
                <a:solidFill>
                  <a:srgbClr val="002060"/>
                </a:solidFill>
                <a:latin typeface="Bahnschrift SemiBold Condensed" pitchFamily="34" charset="0"/>
              </a:rPr>
              <a:t>an average 1.69 kg of waste a day</a:t>
            </a:r>
            <a:r>
              <a:rPr lang="en-US" b="0" dirty="0">
                <a:solidFill>
                  <a:srgbClr val="002060"/>
                </a:solidFill>
                <a:latin typeface="Bahnschrift SemiBold Condensed" pitchFamily="34" charset="0"/>
              </a:rPr>
              <a:t>, i.e. 620 kg per year. Sixty percent of the volume of waste generated comes from packaging and product containers, often designed for just a single use.</a:t>
            </a:r>
            <a:endParaRPr lang="en-IN" dirty="0">
              <a:solidFill>
                <a:srgbClr val="002060"/>
              </a:solidFill>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pPr algn="ctr"/>
            <a:r>
              <a:rPr lang="en-IN" sz="3200" b="1" dirty="0" smtClean="0">
                <a:latin typeface="+mj-lt"/>
              </a:rPr>
              <a:t>WASTE GENERATION AND SOURCE REDUCTION </a:t>
            </a:r>
            <a:endParaRPr lang="en-IN" sz="3200" b="1" dirty="0">
              <a:latin typeface="+mj-lt"/>
            </a:endParaRPr>
          </a:p>
        </p:txBody>
      </p:sp>
      <p:sp>
        <p:nvSpPr>
          <p:cNvPr id="5" name="Rectangle 4"/>
          <p:cNvSpPr/>
          <p:nvPr/>
        </p:nvSpPr>
        <p:spPr>
          <a:xfrm>
            <a:off x="251520" y="1124744"/>
            <a:ext cx="8820472" cy="584775"/>
          </a:xfrm>
          <a:prstGeom prst="rect">
            <a:avLst/>
          </a:prstGeom>
        </p:spPr>
        <p:txBody>
          <a:bodyPr wrap="square">
            <a:spAutoFit/>
          </a:bodyPr>
          <a:lstStyle/>
          <a:p>
            <a:r>
              <a:rPr lang="en-IN" sz="3200" dirty="0" smtClean="0">
                <a:solidFill>
                  <a:srgbClr val="C00000"/>
                </a:solidFill>
                <a:latin typeface="Bahnschrift SemiBold Condensed" pitchFamily="34" charset="0"/>
              </a:rPr>
              <a:t>Waste Generation:</a:t>
            </a:r>
            <a:endParaRPr lang="en-IN" sz="3200" dirty="0">
              <a:solidFill>
                <a:srgbClr val="C00000"/>
              </a:solidFill>
              <a:latin typeface="Bahnschrift SemiBold Condensed" pitchFamily="34" charset="0"/>
            </a:endParaRPr>
          </a:p>
        </p:txBody>
      </p:sp>
    </p:spTree>
    <p:extLst>
      <p:ext uri="{BB962C8B-B14F-4D97-AF65-F5344CB8AC3E}">
        <p14:creationId xmlns:p14="http://schemas.microsoft.com/office/powerpoint/2010/main" val="2729409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B08DD-01F7-47EC-AD40-3FF51634DCB7}"/>
              </a:ext>
            </a:extLst>
          </p:cNvPr>
          <p:cNvSpPr>
            <a:spLocks noGrp="1"/>
          </p:cNvSpPr>
          <p:nvPr>
            <p:ph type="title"/>
          </p:nvPr>
        </p:nvSpPr>
        <p:spPr/>
        <p:txBody>
          <a:bodyPr/>
          <a:lstStyle/>
          <a:p>
            <a:r>
              <a:rPr lang="en-US" b="1" dirty="0" smtClean="0">
                <a:cs typeface="Times New Roman" panose="02020603050405020304" pitchFamily="18" charset="0"/>
              </a:rPr>
              <a:t>R</a:t>
            </a:r>
            <a:r>
              <a:rPr lang="en-US" b="1" i="0" u="none" strike="noStrike" baseline="0" dirty="0" smtClean="0">
                <a:cs typeface="Times New Roman" panose="02020603050405020304" pitchFamily="18" charset="0"/>
              </a:rPr>
              <a:t>ECYCLE MATERIALS </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AEE3B3F3-A6C3-4029-8A46-76F2D1B73607}"/>
              </a:ext>
            </a:extLst>
          </p:cNvPr>
          <p:cNvSpPr>
            <a:spLocks noGrp="1"/>
          </p:cNvSpPr>
          <p:nvPr>
            <p:ph idx="1"/>
          </p:nvPr>
        </p:nvSpPr>
        <p:spPr>
          <a:xfrm>
            <a:off x="357158" y="1214422"/>
            <a:ext cx="8572560" cy="5357850"/>
          </a:xfrm>
        </p:spPr>
        <p:txBody>
          <a:bodyPr/>
          <a:lstStyle/>
          <a:p>
            <a:pPr algn="just"/>
            <a:r>
              <a:rPr lang="en-US" sz="2400" b="1" i="0" dirty="0">
                <a:solidFill>
                  <a:srgbClr val="002060"/>
                </a:solidFill>
                <a:effectLst/>
                <a:latin typeface="Bahnschrift SemiBold Condensed" pitchFamily="34" charset="0"/>
              </a:rPr>
              <a:t>Recycling</a:t>
            </a:r>
            <a:r>
              <a:rPr lang="en-US" sz="2400" b="0" i="0" dirty="0">
                <a:solidFill>
                  <a:srgbClr val="002060"/>
                </a:solidFill>
                <a:effectLst/>
                <a:latin typeface="Bahnschrift SemiBold Condensed" pitchFamily="34" charset="0"/>
              </a:rPr>
              <a:t> is the process of converting </a:t>
            </a:r>
            <a:r>
              <a:rPr lang="en-US" sz="2400" b="0" i="0" strike="noStrike" dirty="0">
                <a:solidFill>
                  <a:srgbClr val="002060"/>
                </a:solidFill>
                <a:effectLst/>
                <a:latin typeface="Bahnschrift SemiBold Condensed" pitchFamily="34" charset="0"/>
              </a:rPr>
              <a:t>waste</a:t>
            </a:r>
            <a:r>
              <a:rPr lang="en-US" sz="2400" b="0" i="0" dirty="0">
                <a:solidFill>
                  <a:srgbClr val="002060"/>
                </a:solidFill>
                <a:effectLst/>
                <a:latin typeface="Bahnschrift SemiBold Condensed" pitchFamily="34" charset="0"/>
              </a:rPr>
              <a:t> materials into new materials and objects. </a:t>
            </a:r>
          </a:p>
          <a:p>
            <a:pPr algn="just"/>
            <a:r>
              <a:rPr lang="en-US" sz="2400" b="0" i="0" dirty="0">
                <a:solidFill>
                  <a:srgbClr val="002060"/>
                </a:solidFill>
                <a:effectLst/>
                <a:latin typeface="Bahnschrift SemiBold Condensed" pitchFamily="34" charset="0"/>
              </a:rPr>
              <a:t>The </a:t>
            </a:r>
            <a:r>
              <a:rPr lang="en-US" sz="2400" b="0" i="0" strike="noStrike" dirty="0">
                <a:solidFill>
                  <a:srgbClr val="002060"/>
                </a:solidFill>
                <a:effectLst/>
                <a:latin typeface="Bahnschrift SemiBold Condensed" pitchFamily="34" charset="0"/>
              </a:rPr>
              <a:t>recovery of energy from waste materials</a:t>
            </a:r>
            <a:r>
              <a:rPr lang="en-US" sz="2400" b="0" i="0" dirty="0">
                <a:solidFill>
                  <a:srgbClr val="002060"/>
                </a:solidFill>
                <a:effectLst/>
                <a:latin typeface="Bahnschrift SemiBold Condensed" pitchFamily="34" charset="0"/>
              </a:rPr>
              <a:t> is often included in this concept. The recyclability of a material depends on its ability to reacquire the properties it had in its virgin or original state.</a:t>
            </a:r>
            <a:endParaRPr lang="en-US" sz="3200" dirty="0">
              <a:solidFill>
                <a:srgbClr val="002060"/>
              </a:solidFill>
              <a:latin typeface="Bahnschrift SemiBold Condensed" pitchFamily="34" charset="0"/>
            </a:endParaRPr>
          </a:p>
          <a:p>
            <a:pPr marL="0" indent="0">
              <a:buNone/>
            </a:pPr>
            <a:endParaRPr lang="en-IN" dirty="0"/>
          </a:p>
        </p:txBody>
      </p:sp>
    </p:spTree>
    <p:extLst>
      <p:ext uri="{BB962C8B-B14F-4D97-AF65-F5344CB8AC3E}">
        <p14:creationId xmlns:p14="http://schemas.microsoft.com/office/powerpoint/2010/main" val="2001929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C238-6231-436B-BCD4-5E3B9B74F09F}"/>
              </a:ext>
            </a:extLst>
          </p:cNvPr>
          <p:cNvSpPr>
            <a:spLocks noGrp="1"/>
          </p:cNvSpPr>
          <p:nvPr>
            <p:ph type="title"/>
          </p:nvPr>
        </p:nvSpPr>
        <p:spPr>
          <a:xfrm>
            <a:off x="457200" y="274638"/>
            <a:ext cx="8686800" cy="1143000"/>
          </a:xfrm>
        </p:spPr>
        <p:txBody>
          <a:bodyPr>
            <a:normAutofit fontScale="90000"/>
          </a:bodyPr>
          <a:lstStyle/>
          <a:p>
            <a:r>
              <a:rPr lang="en-US" sz="4000" dirty="0" smtClean="0">
                <a:effectLst/>
                <a:ea typeface="Calibri" panose="020F0502020204030204" pitchFamily="34" charset="0"/>
                <a:cs typeface="Times New Roman" panose="02020603050405020304" pitchFamily="18" charset="0"/>
              </a:rPr>
              <a:t>STORAGE AND COLLECTION OF RECYCLABLES</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0BE4D60F-3744-4041-95BF-9E4CBC7C9BFF}"/>
              </a:ext>
            </a:extLst>
          </p:cNvPr>
          <p:cNvSpPr>
            <a:spLocks noGrp="1"/>
          </p:cNvSpPr>
          <p:nvPr>
            <p:ph idx="1"/>
          </p:nvPr>
        </p:nvSpPr>
        <p:spPr>
          <a:xfrm>
            <a:off x="285720" y="1214422"/>
            <a:ext cx="8572560" cy="5214974"/>
          </a:xfrm>
        </p:spPr>
        <p:txBody>
          <a:bodyPr>
            <a:normAutofit/>
          </a:bodyPr>
          <a:lstStyle/>
          <a:p>
            <a:pPr algn="just"/>
            <a:r>
              <a:rPr lang="en-US" sz="2800" b="0" i="0" u="none" strike="noStrike" baseline="0" dirty="0">
                <a:solidFill>
                  <a:srgbClr val="002060"/>
                </a:solidFill>
                <a:latin typeface="Bahnschrift SemiBold Condensed" pitchFamily="34" charset="0"/>
              </a:rPr>
              <a:t>Collection of source-separated materials is a necessary component of recycling programme. Establishing a collection system for source-separated materials will require more careful planning than regular trash collection. </a:t>
            </a:r>
          </a:p>
          <a:p>
            <a:r>
              <a:rPr lang="en-US" sz="2400" b="1" dirty="0" smtClean="0">
                <a:solidFill>
                  <a:srgbClr val="002060"/>
                </a:solidFill>
                <a:latin typeface="Bahnschrift SemiBold Condensed" pitchFamily="34" charset="0"/>
              </a:rPr>
              <a:t>Resident </a:t>
            </a:r>
            <a:r>
              <a:rPr lang="en-US" sz="2400" b="1" dirty="0">
                <a:solidFill>
                  <a:srgbClr val="002060"/>
                </a:solidFill>
                <a:latin typeface="Bahnschrift SemiBold Condensed" pitchFamily="34" charset="0"/>
              </a:rPr>
              <a:t>convenience </a:t>
            </a:r>
          </a:p>
          <a:p>
            <a:r>
              <a:rPr lang="en-US" sz="2400" b="1" dirty="0">
                <a:solidFill>
                  <a:srgbClr val="002060"/>
                </a:solidFill>
                <a:latin typeface="Bahnschrift SemiBold Condensed" pitchFamily="34" charset="0"/>
              </a:rPr>
              <a:t>Collection crew convenience </a:t>
            </a:r>
          </a:p>
          <a:p>
            <a:r>
              <a:rPr lang="en-US" sz="2400" b="1" dirty="0">
                <a:solidFill>
                  <a:srgbClr val="002060"/>
                </a:solidFill>
                <a:latin typeface="Bahnschrift SemiBold Condensed" pitchFamily="34" charset="0"/>
              </a:rPr>
              <a:t>Cost effectiveness </a:t>
            </a:r>
          </a:p>
          <a:p>
            <a:r>
              <a:rPr lang="en-US" sz="2400" b="1" dirty="0">
                <a:solidFill>
                  <a:srgbClr val="002060"/>
                </a:solidFill>
                <a:latin typeface="Bahnschrift SemiBold Condensed" pitchFamily="34" charset="0"/>
              </a:rPr>
              <a:t>Integrity of materials </a:t>
            </a:r>
          </a:p>
          <a:p>
            <a:pPr marL="0" indent="0">
              <a:buNone/>
            </a:pPr>
            <a:endParaRPr lang="en-IN" dirty="0">
              <a:latin typeface="Bahnschrift SemiBold Condensed" pitchFamily="34" charset="0"/>
            </a:endParaRPr>
          </a:p>
        </p:txBody>
      </p:sp>
    </p:spTree>
    <p:extLst>
      <p:ext uri="{BB962C8B-B14F-4D97-AF65-F5344CB8AC3E}">
        <p14:creationId xmlns:p14="http://schemas.microsoft.com/office/powerpoint/2010/main" val="1418295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C238-6231-436B-BCD4-5E3B9B74F09F}"/>
              </a:ext>
            </a:extLst>
          </p:cNvPr>
          <p:cNvSpPr>
            <a:spLocks noGrp="1"/>
          </p:cNvSpPr>
          <p:nvPr>
            <p:ph type="title"/>
          </p:nvPr>
        </p:nvSpPr>
        <p:spPr>
          <a:xfrm>
            <a:off x="214282" y="274638"/>
            <a:ext cx="8929718" cy="1143000"/>
          </a:xfrm>
        </p:spPr>
        <p:txBody>
          <a:bodyPr>
            <a:normAutofit fontScale="90000"/>
          </a:bodyPr>
          <a:lstStyle/>
          <a:p>
            <a:r>
              <a:rPr lang="en-US" sz="4000" dirty="0" smtClean="0">
                <a:effectLst/>
                <a:ea typeface="Calibri" panose="020F0502020204030204" pitchFamily="34" charset="0"/>
                <a:cs typeface="Times New Roman" panose="02020603050405020304" pitchFamily="18" charset="0"/>
              </a:rPr>
              <a:t>STORAGE AND COLLECTION OF RECYCLABLES</a:t>
            </a:r>
            <a:endParaRPr lang="en-IN"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0BE4D60F-3744-4041-95BF-9E4CBC7C9BFF}"/>
              </a:ext>
            </a:extLst>
          </p:cNvPr>
          <p:cNvSpPr>
            <a:spLocks noGrp="1"/>
          </p:cNvSpPr>
          <p:nvPr>
            <p:ph idx="1"/>
          </p:nvPr>
        </p:nvSpPr>
        <p:spPr>
          <a:xfrm>
            <a:off x="285720" y="1214422"/>
            <a:ext cx="8858280" cy="5429288"/>
          </a:xfrm>
        </p:spPr>
        <p:txBody>
          <a:bodyPr>
            <a:normAutofit/>
          </a:bodyPr>
          <a:lstStyle/>
          <a:p>
            <a:pPr marL="0" indent="0" algn="just"/>
            <a:r>
              <a:rPr lang="en-US" sz="2200" b="1" i="0" u="none" strike="noStrike" baseline="0" dirty="0">
                <a:solidFill>
                  <a:schemeClr val="accent2">
                    <a:lumMod val="75000"/>
                  </a:schemeClr>
                </a:solidFill>
                <a:latin typeface="Bahnschrift SemiBold Condensed" pitchFamily="34" charset="0"/>
              </a:rPr>
              <a:t>Resident convenience: </a:t>
            </a:r>
            <a:r>
              <a:rPr lang="en-US" sz="2200" b="0" i="0" u="none" strike="noStrike" baseline="0" dirty="0">
                <a:solidFill>
                  <a:srgbClr val="000000"/>
                </a:solidFill>
                <a:latin typeface="Bahnschrift SemiBold Condensed" pitchFamily="34" charset="0"/>
              </a:rPr>
              <a:t>The easier it is for residents to separate materials, the higher the participation and recovery rates will be higher.</a:t>
            </a:r>
          </a:p>
          <a:p>
            <a:pPr marL="0" indent="0" algn="just"/>
            <a:r>
              <a:rPr lang="en-US" sz="2200" b="1" i="0" u="none" strike="noStrike" baseline="0" dirty="0">
                <a:solidFill>
                  <a:schemeClr val="accent2">
                    <a:lumMod val="75000"/>
                  </a:schemeClr>
                </a:solidFill>
                <a:latin typeface="Bahnschrift SemiBold Condensed" pitchFamily="34" charset="0"/>
              </a:rPr>
              <a:t>Collection crew convenience: </a:t>
            </a:r>
            <a:r>
              <a:rPr lang="en-US" sz="2200" b="0" i="0" u="none" strike="noStrike" baseline="0" dirty="0">
                <a:solidFill>
                  <a:srgbClr val="000000"/>
                </a:solidFill>
                <a:latin typeface="Bahnschrift SemiBold Condensed" pitchFamily="34" charset="0"/>
              </a:rPr>
              <a:t>The system should be convenient for collection crews. For example, loading and sorting activities should be as simple as possible. </a:t>
            </a:r>
          </a:p>
          <a:p>
            <a:pPr marL="0" indent="0" algn="just"/>
            <a:r>
              <a:rPr lang="en-US" sz="2200" b="1" dirty="0">
                <a:solidFill>
                  <a:schemeClr val="accent2">
                    <a:lumMod val="75000"/>
                  </a:schemeClr>
                </a:solidFill>
                <a:latin typeface="Bahnschrift SemiBold Condensed" pitchFamily="34" charset="0"/>
              </a:rPr>
              <a:t>Cost effectiveness: </a:t>
            </a:r>
            <a:r>
              <a:rPr lang="en-US" sz="2200" b="0" i="0" u="none" strike="noStrike" baseline="0" dirty="0">
                <a:solidFill>
                  <a:srgbClr val="000000"/>
                </a:solidFill>
                <a:latin typeface="Bahnschrift SemiBold Condensed" pitchFamily="34" charset="0"/>
              </a:rPr>
              <a:t>Equipment and procedures must be designed to maximize collection crew and vehicle productivity. </a:t>
            </a:r>
          </a:p>
          <a:p>
            <a:pPr marL="0" indent="0" algn="just"/>
            <a:r>
              <a:rPr lang="en-US" sz="2200" b="1" dirty="0">
                <a:solidFill>
                  <a:schemeClr val="accent2">
                    <a:lumMod val="75000"/>
                  </a:schemeClr>
                </a:solidFill>
                <a:latin typeface="Bahnschrift SemiBold Condensed" pitchFamily="34" charset="0"/>
              </a:rPr>
              <a:t>Integrity of materials: </a:t>
            </a:r>
            <a:r>
              <a:rPr lang="en-US" sz="2200" b="0" i="0" u="none" strike="noStrike" baseline="0" dirty="0">
                <a:solidFill>
                  <a:srgbClr val="000000"/>
                </a:solidFill>
                <a:latin typeface="Bahnschrift SemiBold Condensed" pitchFamily="34" charset="0"/>
              </a:rPr>
              <a:t>The storage and collection system should keep recyclables in the best shape possible. It should be properly handled, dry and contaminant free. </a:t>
            </a:r>
          </a:p>
        </p:txBody>
      </p:sp>
    </p:spTree>
    <p:extLst>
      <p:ext uri="{BB962C8B-B14F-4D97-AF65-F5344CB8AC3E}">
        <p14:creationId xmlns:p14="http://schemas.microsoft.com/office/powerpoint/2010/main" val="2082160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EE83-5520-42A0-BAA9-B89CA753CBC8}"/>
              </a:ext>
            </a:extLst>
          </p:cNvPr>
          <p:cNvSpPr>
            <a:spLocks noGrp="1"/>
          </p:cNvSpPr>
          <p:nvPr>
            <p:ph type="title"/>
          </p:nvPr>
        </p:nvSpPr>
        <p:spPr>
          <a:xfrm>
            <a:off x="214282" y="0"/>
            <a:ext cx="9144064" cy="1417638"/>
          </a:xfrm>
        </p:spPr>
        <p:txBody>
          <a:bodyPr>
            <a:normAutofit/>
          </a:bodyPr>
          <a:lstStyle/>
          <a:p>
            <a:r>
              <a:rPr lang="en-US" sz="3600" dirty="0" smtClean="0">
                <a:effectLst/>
                <a:ea typeface="Calibri" panose="020F0502020204030204" pitchFamily="34" charset="0"/>
                <a:cs typeface="Times New Roman" panose="02020603050405020304" pitchFamily="18" charset="0"/>
              </a:rPr>
              <a:t>STORAGE AND COLLECTION OF RECYCLABLES</a:t>
            </a:r>
            <a:endParaRPr lang="en-IN" sz="3600" dirty="0"/>
          </a:p>
        </p:txBody>
      </p:sp>
      <p:pic>
        <p:nvPicPr>
          <p:cNvPr id="5" name="Content Placeholder 4">
            <a:extLst>
              <a:ext uri="{FF2B5EF4-FFF2-40B4-BE49-F238E27FC236}">
                <a16:creationId xmlns:a16="http://schemas.microsoft.com/office/drawing/2014/main" id="{7B16EA7A-7435-4A5C-A6C2-26B48BF88C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685" y="1988840"/>
            <a:ext cx="8229600" cy="3827139"/>
          </a:xfrm>
        </p:spPr>
      </p:pic>
    </p:spTree>
    <p:extLst>
      <p:ext uri="{BB962C8B-B14F-4D97-AF65-F5344CB8AC3E}">
        <p14:creationId xmlns:p14="http://schemas.microsoft.com/office/powerpoint/2010/main" val="2537531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44A2-C553-4E5F-9A6B-68DC55322654}"/>
              </a:ext>
            </a:extLst>
          </p:cNvPr>
          <p:cNvSpPr>
            <a:spLocks noGrp="1"/>
          </p:cNvSpPr>
          <p:nvPr>
            <p:ph type="title"/>
          </p:nvPr>
        </p:nvSpPr>
        <p:spPr/>
        <p:txBody>
          <a:bodyPr>
            <a:normAutofit/>
          </a:bodyPr>
          <a:lstStyle/>
          <a:p>
            <a:r>
              <a:rPr lang="en-US" sz="2800" dirty="0" smtClean="0">
                <a:cs typeface="Times New Roman" panose="02020603050405020304" pitchFamily="18" charset="0"/>
              </a:rPr>
              <a:t>PROCESSING EQUIPMENT FOR RECYCLING </a:t>
            </a:r>
            <a:endParaRPr lang="en-US" sz="28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8EFDEC0F-BD26-4A53-A663-666FE4C4ACD7}"/>
              </a:ext>
            </a:extLst>
          </p:cNvPr>
          <p:cNvSpPr>
            <a:spLocks noGrp="1"/>
          </p:cNvSpPr>
          <p:nvPr>
            <p:ph idx="1"/>
          </p:nvPr>
        </p:nvSpPr>
        <p:spPr>
          <a:xfrm>
            <a:off x="214282" y="1214422"/>
            <a:ext cx="8715436" cy="5357850"/>
          </a:xfrm>
        </p:spPr>
        <p:txBody>
          <a:bodyPr>
            <a:normAutofit/>
          </a:bodyPr>
          <a:lstStyle/>
          <a:p>
            <a:pPr marL="0" indent="0" algn="just">
              <a:buNone/>
            </a:pPr>
            <a:r>
              <a:rPr lang="en-US" sz="2200" b="0" dirty="0">
                <a:solidFill>
                  <a:srgbClr val="002060"/>
                </a:solidFill>
                <a:latin typeface="Bahnschrift SemiBold Condensed" pitchFamily="34" charset="0"/>
              </a:rPr>
              <a:t>Recycling involves a number of processing techniques and these processes require different </a:t>
            </a:r>
            <a:r>
              <a:rPr lang="en-US" sz="2200" b="0" dirty="0" smtClean="0">
                <a:solidFill>
                  <a:srgbClr val="002060"/>
                </a:solidFill>
                <a:latin typeface="Bahnschrift SemiBold Condensed" pitchFamily="34" charset="0"/>
              </a:rPr>
              <a:t>equipment's. </a:t>
            </a:r>
            <a:r>
              <a:rPr lang="en-US" sz="2200" b="0" dirty="0">
                <a:solidFill>
                  <a:srgbClr val="002060"/>
                </a:solidFill>
                <a:latin typeface="Bahnschrift SemiBold Condensed" pitchFamily="34" charset="0"/>
              </a:rPr>
              <a:t>However, some of the special equipment's used in recycling are </a:t>
            </a:r>
          </a:p>
          <a:p>
            <a:pPr algn="just"/>
            <a:r>
              <a:rPr lang="en-US" sz="2200" dirty="0">
                <a:solidFill>
                  <a:srgbClr val="002060"/>
                </a:solidFill>
                <a:latin typeface="Bahnschrift SemiBold Condensed" pitchFamily="34" charset="0"/>
              </a:rPr>
              <a:t>Balers </a:t>
            </a:r>
            <a:endParaRPr lang="en-US" sz="2200" b="0" dirty="0">
              <a:solidFill>
                <a:srgbClr val="002060"/>
              </a:solidFill>
              <a:latin typeface="Bahnschrift SemiBold Condensed" pitchFamily="34" charset="0"/>
            </a:endParaRPr>
          </a:p>
          <a:p>
            <a:pPr algn="just"/>
            <a:r>
              <a:rPr lang="en-US" sz="2200" dirty="0">
                <a:solidFill>
                  <a:srgbClr val="002060"/>
                </a:solidFill>
                <a:latin typeface="Bahnschrift SemiBold Condensed" pitchFamily="34" charset="0"/>
              </a:rPr>
              <a:t>Can densifiers </a:t>
            </a:r>
            <a:endParaRPr lang="en-US" sz="2200" b="0" dirty="0">
              <a:solidFill>
                <a:srgbClr val="002060"/>
              </a:solidFill>
              <a:latin typeface="Bahnschrift SemiBold Condensed" pitchFamily="34" charset="0"/>
            </a:endParaRPr>
          </a:p>
          <a:p>
            <a:pPr algn="just"/>
            <a:r>
              <a:rPr lang="en-US" sz="2200" dirty="0">
                <a:solidFill>
                  <a:srgbClr val="002060"/>
                </a:solidFill>
                <a:latin typeface="Bahnschrift SemiBold Condensed" pitchFamily="34" charset="0"/>
              </a:rPr>
              <a:t>Glass crushers </a:t>
            </a:r>
            <a:endParaRPr lang="en-US" sz="2200" b="0" dirty="0">
              <a:solidFill>
                <a:srgbClr val="002060"/>
              </a:solidFill>
              <a:latin typeface="Bahnschrift SemiBold Condensed" pitchFamily="34" charset="0"/>
            </a:endParaRPr>
          </a:p>
          <a:p>
            <a:pPr algn="just"/>
            <a:r>
              <a:rPr lang="en-US" sz="2200" dirty="0">
                <a:solidFill>
                  <a:srgbClr val="002060"/>
                </a:solidFill>
                <a:latin typeface="Bahnschrift SemiBold Condensed" pitchFamily="34" charset="0"/>
              </a:rPr>
              <a:t>Magnetic separators</a:t>
            </a:r>
            <a:endParaRPr lang="en-US" sz="2200" b="0" dirty="0">
              <a:solidFill>
                <a:srgbClr val="002060"/>
              </a:solidFill>
              <a:latin typeface="Bahnschrift SemiBold Condensed" pitchFamily="34" charset="0"/>
            </a:endParaRPr>
          </a:p>
          <a:p>
            <a:pPr algn="just"/>
            <a:r>
              <a:rPr lang="en-US" sz="2200" dirty="0">
                <a:solidFill>
                  <a:srgbClr val="002060"/>
                </a:solidFill>
                <a:latin typeface="Bahnschrift SemiBold Condensed" pitchFamily="34" charset="0"/>
              </a:rPr>
              <a:t>Wood grinders </a:t>
            </a:r>
            <a:endParaRPr lang="en-US" sz="2200" b="0" dirty="0">
              <a:solidFill>
                <a:srgbClr val="002060"/>
              </a:solidFill>
              <a:latin typeface="Bahnschrift SemiBold Condensed" pitchFamily="34" charset="0"/>
            </a:endParaRPr>
          </a:p>
          <a:p>
            <a:pPr algn="just"/>
            <a:r>
              <a:rPr lang="en-US" sz="2200" dirty="0">
                <a:solidFill>
                  <a:srgbClr val="002060"/>
                </a:solidFill>
                <a:latin typeface="Bahnschrift SemiBold Condensed" pitchFamily="34" charset="0"/>
              </a:rPr>
              <a:t>Scales </a:t>
            </a:r>
            <a:endParaRPr lang="en-US" sz="2200" b="0" dirty="0">
              <a:solidFill>
                <a:srgbClr val="002060"/>
              </a:solidFill>
              <a:latin typeface="Bahnschrift SemiBold Condensed" pitchFamily="34" charset="0"/>
            </a:endParaRPr>
          </a:p>
          <a:p>
            <a:endParaRPr lang="en-US" sz="1350" b="0" dirty="0">
              <a:solidFill>
                <a:srgbClr val="000000"/>
              </a:solidFill>
              <a:latin typeface="Arial" panose="020B0604020202020204" pitchFamily="34"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4374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FA80-F8F6-408B-AD56-B20BCBA42D3D}"/>
              </a:ext>
            </a:extLst>
          </p:cNvPr>
          <p:cNvSpPr>
            <a:spLocks noGrp="1"/>
          </p:cNvSpPr>
          <p:nvPr>
            <p:ph type="title"/>
          </p:nvPr>
        </p:nvSpPr>
        <p:spPr/>
        <p:txBody>
          <a:bodyPr>
            <a:normAutofit/>
          </a:bodyPr>
          <a:lstStyle/>
          <a:p>
            <a:r>
              <a:rPr lang="en-US" sz="1350" b="0" dirty="0">
                <a:solidFill>
                  <a:srgbClr val="000000"/>
                </a:solidFill>
                <a:latin typeface="Times New Roman" panose="02020603050405020304" pitchFamily="18" charset="0"/>
                <a:cs typeface="Times New Roman" panose="02020603050405020304" pitchFamily="18" charset="0"/>
              </a:rPr>
              <a:t/>
            </a:r>
            <a:br>
              <a:rPr lang="en-US" sz="1350" b="0" dirty="0">
                <a:solidFill>
                  <a:srgbClr val="000000"/>
                </a:solidFill>
                <a:latin typeface="Times New Roman" panose="02020603050405020304" pitchFamily="18" charset="0"/>
                <a:cs typeface="Times New Roman" panose="02020603050405020304" pitchFamily="18" charset="0"/>
              </a:rPr>
            </a:br>
            <a:r>
              <a:rPr lang="en-US" sz="1650" b="0" dirty="0">
                <a:solidFill>
                  <a:srgbClr val="000000"/>
                </a:solidFill>
                <a:latin typeface="Times New Roman" panose="02020603050405020304" pitchFamily="18" charset="0"/>
                <a:cs typeface="Times New Roman" panose="02020603050405020304" pitchFamily="18" charset="0"/>
              </a:rPr>
              <a:t/>
            </a:r>
            <a:br>
              <a:rPr lang="en-US" sz="1650" b="0" dirty="0">
                <a:solidFill>
                  <a:srgbClr val="000000"/>
                </a:solidFill>
                <a:latin typeface="Times New Roman" panose="02020603050405020304" pitchFamily="18" charset="0"/>
                <a:cs typeface="Times New Roman" panose="02020603050405020304" pitchFamily="18" charset="0"/>
              </a:rPr>
            </a:br>
            <a:endParaRPr lang="en-US" sz="165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46B755-65CF-48E4-BA4D-762F5CCE733F}"/>
              </a:ext>
            </a:extLst>
          </p:cNvPr>
          <p:cNvSpPr>
            <a:spLocks noGrp="1"/>
          </p:cNvSpPr>
          <p:nvPr>
            <p:ph sz="half" idx="1"/>
          </p:nvPr>
        </p:nvSpPr>
        <p:spPr>
          <a:xfrm>
            <a:off x="357158" y="1428736"/>
            <a:ext cx="4138642" cy="4697427"/>
          </a:xfrm>
        </p:spPr>
        <p:txBody>
          <a:bodyPr>
            <a:normAutofit/>
          </a:bodyPr>
          <a:lstStyle/>
          <a:p>
            <a:pPr marL="0" indent="0" algn="just">
              <a:buBlip>
                <a:blip r:embed="rId2"/>
              </a:buBlip>
            </a:pPr>
            <a:r>
              <a:rPr lang="en-US" sz="2400" dirty="0">
                <a:solidFill>
                  <a:srgbClr val="C00000"/>
                </a:solidFill>
                <a:latin typeface="Bahnschrift SemiBold Condensed" pitchFamily="34" charset="0"/>
              </a:rPr>
              <a:t>Balers:</a:t>
            </a:r>
            <a:r>
              <a:rPr lang="en-US" sz="2400" dirty="0">
                <a:solidFill>
                  <a:srgbClr val="002060"/>
                </a:solidFill>
                <a:latin typeface="Bahnschrift SemiBold Condensed" pitchFamily="34" charset="0"/>
              </a:rPr>
              <a:t>  </a:t>
            </a:r>
            <a:r>
              <a:rPr lang="en-US" sz="2400" b="0" dirty="0">
                <a:solidFill>
                  <a:srgbClr val="002060"/>
                </a:solidFill>
                <a:latin typeface="Bahnschrift SemiBold Condensed" pitchFamily="34" charset="0"/>
              </a:rPr>
              <a:t>Balers can be used to densify many types of materials including paper, cardboard, plastics and cans. Balers can improve space utilization and reduce material transportation costs. </a:t>
            </a:r>
          </a:p>
          <a:p>
            <a:pPr marL="0" indent="0" algn="just">
              <a:buBlip>
                <a:blip r:embed="rId2"/>
              </a:buBlip>
            </a:pPr>
            <a:r>
              <a:rPr lang="en-US" sz="2400" dirty="0" smtClean="0">
                <a:solidFill>
                  <a:srgbClr val="C00000"/>
                </a:solidFill>
                <a:latin typeface="Bahnschrift SemiBold Condensed" pitchFamily="34" charset="0"/>
              </a:rPr>
              <a:t>Can </a:t>
            </a:r>
            <a:r>
              <a:rPr lang="en-US" sz="2400" dirty="0">
                <a:solidFill>
                  <a:srgbClr val="C00000"/>
                </a:solidFill>
                <a:latin typeface="Bahnschrift SemiBold Condensed" pitchFamily="34" charset="0"/>
              </a:rPr>
              <a:t>densifiers:  </a:t>
            </a:r>
            <a:r>
              <a:rPr lang="en-US" sz="2400" b="0" dirty="0">
                <a:solidFill>
                  <a:srgbClr val="002060"/>
                </a:solidFill>
                <a:latin typeface="Bahnschrift SemiBold Condensed" pitchFamily="34" charset="0"/>
              </a:rPr>
              <a:t>Can crushers are used to densify aluminum and steel cans prior to transport. </a:t>
            </a:r>
          </a:p>
          <a:p>
            <a:pPr marL="0" indent="0" algn="just">
              <a:buNone/>
            </a:pPr>
            <a:endParaRPr lang="en-US" sz="1500" b="0" dirty="0">
              <a:solidFill>
                <a:srgbClr val="000000"/>
              </a:solidFill>
            </a:endParaRPr>
          </a:p>
          <a:p>
            <a:pPr marL="0" indent="0" algn="just">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endParaRPr lang="en-US"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E711329E-9BEB-4290-A6E1-1753685AE8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31250" y="3966133"/>
            <a:ext cx="3596217" cy="2697163"/>
          </a:xfrm>
        </p:spPr>
      </p:pic>
      <p:pic>
        <p:nvPicPr>
          <p:cNvPr id="5" name="Picture 4">
            <a:extLst>
              <a:ext uri="{FF2B5EF4-FFF2-40B4-BE49-F238E27FC236}">
                <a16:creationId xmlns:a16="http://schemas.microsoft.com/office/drawing/2014/main" id="{2A257F5F-5458-4CBC-8B2B-D9E1DE6F6F5B}"/>
              </a:ext>
            </a:extLst>
          </p:cNvPr>
          <p:cNvPicPr>
            <a:picLocks noChangeAspect="1"/>
          </p:cNvPicPr>
          <p:nvPr/>
        </p:nvPicPr>
        <p:blipFill>
          <a:blip r:embed="rId4"/>
          <a:stretch>
            <a:fillRect/>
          </a:stretch>
        </p:blipFill>
        <p:spPr>
          <a:xfrm>
            <a:off x="4835119" y="1700808"/>
            <a:ext cx="3664761" cy="1944216"/>
          </a:xfrm>
          <a:prstGeom prst="rect">
            <a:avLst/>
          </a:prstGeom>
        </p:spPr>
      </p:pic>
      <p:sp>
        <p:nvSpPr>
          <p:cNvPr id="8" name="TextBox 7">
            <a:extLst>
              <a:ext uri="{FF2B5EF4-FFF2-40B4-BE49-F238E27FC236}">
                <a16:creationId xmlns:a16="http://schemas.microsoft.com/office/drawing/2014/main" id="{8F229800-D3D6-4CCD-AEFD-B5456CD8A71A}"/>
              </a:ext>
            </a:extLst>
          </p:cNvPr>
          <p:cNvSpPr txBox="1"/>
          <p:nvPr/>
        </p:nvSpPr>
        <p:spPr>
          <a:xfrm>
            <a:off x="642910" y="285728"/>
            <a:ext cx="7312256" cy="584775"/>
          </a:xfrm>
          <a:prstGeom prst="rect">
            <a:avLst/>
          </a:prstGeom>
          <a:noFill/>
        </p:spPr>
        <p:txBody>
          <a:bodyPr wrap="square">
            <a:spAutoFit/>
          </a:bodyPr>
          <a:lstStyle/>
          <a:p>
            <a:r>
              <a:rPr lang="en-US" sz="3200" b="1" dirty="0" smtClean="0">
                <a:latin typeface="+mj-lt"/>
                <a:cs typeface="Times New Roman" panose="02020603050405020304" pitchFamily="18" charset="0"/>
              </a:rPr>
              <a:t>PROCESSING EQUIPMENT FOR RECYCLING </a:t>
            </a:r>
            <a:endParaRPr lang="en-IN" sz="3200" b="1" dirty="0">
              <a:latin typeface="+mj-lt"/>
            </a:endParaRPr>
          </a:p>
        </p:txBody>
      </p:sp>
    </p:spTree>
    <p:extLst>
      <p:ext uri="{BB962C8B-B14F-4D97-AF65-F5344CB8AC3E}">
        <p14:creationId xmlns:p14="http://schemas.microsoft.com/office/powerpoint/2010/main" val="3029463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FA80-F8F6-408B-AD56-B20BCBA42D3D}"/>
              </a:ext>
            </a:extLst>
          </p:cNvPr>
          <p:cNvSpPr>
            <a:spLocks noGrp="1"/>
          </p:cNvSpPr>
          <p:nvPr>
            <p:ph type="title"/>
          </p:nvPr>
        </p:nvSpPr>
        <p:spPr/>
        <p:txBody>
          <a:bodyPr>
            <a:normAutofit/>
          </a:bodyPr>
          <a:lstStyle/>
          <a:p>
            <a:r>
              <a:rPr lang="en-US" sz="1350" b="0" dirty="0">
                <a:solidFill>
                  <a:srgbClr val="000000"/>
                </a:solidFill>
                <a:latin typeface="Times New Roman" panose="02020603050405020304" pitchFamily="18" charset="0"/>
                <a:cs typeface="Times New Roman" panose="02020603050405020304" pitchFamily="18" charset="0"/>
              </a:rPr>
              <a:t/>
            </a:r>
            <a:br>
              <a:rPr lang="en-US" sz="1350" b="0" dirty="0">
                <a:solidFill>
                  <a:srgbClr val="000000"/>
                </a:solidFill>
                <a:latin typeface="Times New Roman" panose="02020603050405020304" pitchFamily="18" charset="0"/>
                <a:cs typeface="Times New Roman" panose="02020603050405020304" pitchFamily="18" charset="0"/>
              </a:rPr>
            </a:br>
            <a:r>
              <a:rPr lang="en-US" sz="1650" b="0" dirty="0">
                <a:solidFill>
                  <a:srgbClr val="000000"/>
                </a:solidFill>
                <a:latin typeface="Times New Roman" panose="02020603050405020304" pitchFamily="18" charset="0"/>
                <a:cs typeface="Times New Roman" panose="02020603050405020304" pitchFamily="18" charset="0"/>
              </a:rPr>
              <a:t/>
            </a:r>
            <a:br>
              <a:rPr lang="en-US" sz="1650" b="0" dirty="0">
                <a:solidFill>
                  <a:srgbClr val="000000"/>
                </a:solidFill>
                <a:latin typeface="Times New Roman" panose="02020603050405020304" pitchFamily="18" charset="0"/>
                <a:cs typeface="Times New Roman" panose="02020603050405020304" pitchFamily="18" charset="0"/>
              </a:rPr>
            </a:br>
            <a:endParaRPr lang="en-US" sz="165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46B755-65CF-48E4-BA4D-762F5CCE733F}"/>
              </a:ext>
            </a:extLst>
          </p:cNvPr>
          <p:cNvSpPr>
            <a:spLocks noGrp="1"/>
          </p:cNvSpPr>
          <p:nvPr>
            <p:ph sz="half" idx="1"/>
          </p:nvPr>
        </p:nvSpPr>
        <p:spPr>
          <a:xfrm>
            <a:off x="214282" y="1428736"/>
            <a:ext cx="4429156" cy="5429264"/>
          </a:xfrm>
        </p:spPr>
        <p:txBody>
          <a:bodyPr>
            <a:normAutofit/>
          </a:bodyPr>
          <a:lstStyle/>
          <a:p>
            <a:pPr marL="0" indent="0" algn="just">
              <a:buBlip>
                <a:blip r:embed="rId2"/>
              </a:buBlip>
            </a:pPr>
            <a:r>
              <a:rPr lang="en-US" sz="2600" dirty="0" smtClean="0">
                <a:solidFill>
                  <a:srgbClr val="C00000"/>
                </a:solidFill>
                <a:latin typeface="Bahnschrift SemiBold Condensed" pitchFamily="34" charset="0"/>
              </a:rPr>
              <a:t>Glass crushers:</a:t>
            </a:r>
            <a:r>
              <a:rPr lang="en-US" sz="2600" dirty="0" smtClean="0">
                <a:solidFill>
                  <a:srgbClr val="002060"/>
                </a:solidFill>
                <a:latin typeface="Bahnschrift SemiBold Condensed" pitchFamily="34" charset="0"/>
              </a:rPr>
              <a:t> </a:t>
            </a:r>
            <a:r>
              <a:rPr lang="en-US" sz="2600" b="0" dirty="0" smtClean="0">
                <a:solidFill>
                  <a:srgbClr val="002060"/>
                </a:solidFill>
                <a:latin typeface="Bahnschrift SemiBold Condensed" pitchFamily="34" charset="0"/>
              </a:rPr>
              <a:t>These are used to process glass fraction separated by color and break it into small pieces. This crushed material is then called cullet, and can be reprocessed into new glass products. </a:t>
            </a:r>
          </a:p>
          <a:p>
            <a:pPr marL="0" indent="0" algn="just">
              <a:buBlip>
                <a:blip r:embed="rId2"/>
              </a:buBlip>
            </a:pPr>
            <a:endParaRPr lang="en-US" sz="2600" b="0" dirty="0" smtClean="0">
              <a:solidFill>
                <a:srgbClr val="002060"/>
              </a:solidFill>
              <a:latin typeface="Bahnschrift SemiBold Condensed" pitchFamily="34" charset="0"/>
            </a:endParaRPr>
          </a:p>
          <a:p>
            <a:pPr marL="0" indent="0" algn="just">
              <a:buBlip>
                <a:blip r:embed="rId2"/>
              </a:buBlip>
            </a:pPr>
            <a:r>
              <a:rPr lang="en-US" sz="2600" dirty="0" smtClean="0">
                <a:solidFill>
                  <a:srgbClr val="C00000"/>
                </a:solidFill>
                <a:latin typeface="Bahnschrift SemiBold Condensed" pitchFamily="34" charset="0"/>
              </a:rPr>
              <a:t>Magnetic separators: </a:t>
            </a:r>
            <a:r>
              <a:rPr lang="en-US" sz="2600" b="0" dirty="0" smtClean="0">
                <a:solidFill>
                  <a:srgbClr val="002060"/>
                </a:solidFill>
                <a:latin typeface="Bahnschrift SemiBold Condensed" pitchFamily="34" charset="0"/>
              </a:rPr>
              <a:t>These are used to remove ferrous material from a mixture of materials. </a:t>
            </a:r>
          </a:p>
          <a:p>
            <a:pPr marL="0" indent="0">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pPr marL="0" indent="0" algn="just">
              <a:buNone/>
            </a:pPr>
            <a:endParaRPr lang="en-US" sz="1500" dirty="0">
              <a:solidFill>
                <a:schemeClr val="accent2">
                  <a:lumMod val="75000"/>
                </a:schemeClr>
              </a:solidFill>
            </a:endParaRPr>
          </a:p>
          <a:p>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6F1F61D-DCC8-48AC-9F26-23BA53B5B3E9}"/>
              </a:ext>
            </a:extLst>
          </p:cNvPr>
          <p:cNvPicPr>
            <a:picLocks noChangeAspect="1"/>
          </p:cNvPicPr>
          <p:nvPr/>
        </p:nvPicPr>
        <p:blipFill>
          <a:blip r:embed="rId3"/>
          <a:stretch>
            <a:fillRect/>
          </a:stretch>
        </p:blipFill>
        <p:spPr>
          <a:xfrm>
            <a:off x="4860032" y="4117590"/>
            <a:ext cx="3826768" cy="2335746"/>
          </a:xfrm>
          <a:prstGeom prst="rect">
            <a:avLst/>
          </a:prstGeom>
        </p:spPr>
      </p:pic>
      <p:sp>
        <p:nvSpPr>
          <p:cNvPr id="11" name="TextBox 10">
            <a:extLst>
              <a:ext uri="{FF2B5EF4-FFF2-40B4-BE49-F238E27FC236}">
                <a16:creationId xmlns:a16="http://schemas.microsoft.com/office/drawing/2014/main" id="{CB33772B-6716-4527-AC16-4BFC048E000F}"/>
              </a:ext>
            </a:extLst>
          </p:cNvPr>
          <p:cNvSpPr txBox="1"/>
          <p:nvPr/>
        </p:nvSpPr>
        <p:spPr>
          <a:xfrm>
            <a:off x="428596" y="142852"/>
            <a:ext cx="8314738" cy="523220"/>
          </a:xfrm>
          <a:prstGeom prst="rect">
            <a:avLst/>
          </a:prstGeom>
          <a:noFill/>
        </p:spPr>
        <p:txBody>
          <a:bodyPr wrap="square">
            <a:spAutoFit/>
          </a:bodyPr>
          <a:lstStyle/>
          <a:p>
            <a:pPr algn="ctr"/>
            <a:r>
              <a:rPr lang="en-US" sz="2800" b="1" dirty="0" smtClean="0">
                <a:latin typeface="+mj-lt"/>
                <a:cs typeface="Times New Roman" panose="02020603050405020304" pitchFamily="18" charset="0"/>
              </a:rPr>
              <a:t>PROCESSING EQUIPMENT FOR RECYCLING </a:t>
            </a:r>
            <a:endParaRPr lang="en-IN" sz="2800" b="1" dirty="0">
              <a:latin typeface="+mj-lt"/>
            </a:endParaRPr>
          </a:p>
        </p:txBody>
      </p:sp>
      <p:pic>
        <p:nvPicPr>
          <p:cNvPr id="15" name="Content Placeholder 14">
            <a:extLst>
              <a:ext uri="{FF2B5EF4-FFF2-40B4-BE49-F238E27FC236}">
                <a16:creationId xmlns:a16="http://schemas.microsoft.com/office/drawing/2014/main" id="{4DAAD69F-48B1-48C0-983C-2BCA358F721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495800" y="476672"/>
            <a:ext cx="4038600" cy="3473196"/>
          </a:xfrm>
        </p:spPr>
      </p:pic>
    </p:spTree>
    <p:extLst>
      <p:ext uri="{BB962C8B-B14F-4D97-AF65-F5344CB8AC3E}">
        <p14:creationId xmlns:p14="http://schemas.microsoft.com/office/powerpoint/2010/main" val="3230240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0A8-E1FB-479D-919D-4FDCFB93D941}"/>
              </a:ext>
            </a:extLst>
          </p:cNvPr>
          <p:cNvSpPr>
            <a:spLocks noGrp="1"/>
          </p:cNvSpPr>
          <p:nvPr>
            <p:ph type="title"/>
          </p:nvPr>
        </p:nvSpPr>
        <p:spPr/>
        <p:txBody>
          <a:bodyPr>
            <a:normAutofit/>
          </a:bodyPr>
          <a:lstStyle/>
          <a:p>
            <a:r>
              <a:rPr lang="en-US" sz="3600" b="1" dirty="0" smtClean="0">
                <a:cs typeface="Times New Roman" panose="02020603050405020304" pitchFamily="18" charset="0"/>
              </a:rPr>
              <a:t>PROCESSING EQUIPMENT FOR RECYCLING </a:t>
            </a:r>
            <a:endParaRPr lang="en-IN" sz="3600" b="1" dirty="0"/>
          </a:p>
        </p:txBody>
      </p:sp>
      <p:sp>
        <p:nvSpPr>
          <p:cNvPr id="3" name="Content Placeholder 2">
            <a:extLst>
              <a:ext uri="{FF2B5EF4-FFF2-40B4-BE49-F238E27FC236}">
                <a16:creationId xmlns:a16="http://schemas.microsoft.com/office/drawing/2014/main" id="{8592C079-ED83-4992-8547-57F4083C464A}"/>
              </a:ext>
            </a:extLst>
          </p:cNvPr>
          <p:cNvSpPr>
            <a:spLocks noGrp="1"/>
          </p:cNvSpPr>
          <p:nvPr>
            <p:ph sz="half" idx="1"/>
          </p:nvPr>
        </p:nvSpPr>
        <p:spPr>
          <a:xfrm>
            <a:off x="0" y="1357298"/>
            <a:ext cx="4714876" cy="5286412"/>
          </a:xfrm>
        </p:spPr>
        <p:txBody>
          <a:bodyPr>
            <a:normAutofit/>
          </a:bodyPr>
          <a:lstStyle/>
          <a:p>
            <a:pPr marL="0" indent="0" algn="just">
              <a:buBlip>
                <a:blip r:embed="rId2"/>
              </a:buBlip>
            </a:pPr>
            <a:r>
              <a:rPr lang="en-US" sz="2800" dirty="0">
                <a:solidFill>
                  <a:srgbClr val="C00000"/>
                </a:solidFill>
                <a:latin typeface="Bahnschrift SemiBold Condensed" pitchFamily="34" charset="0"/>
              </a:rPr>
              <a:t>Wood grinders: </a:t>
            </a:r>
            <a:r>
              <a:rPr lang="en-US" sz="2800" b="0" dirty="0">
                <a:solidFill>
                  <a:srgbClr val="002060"/>
                </a:solidFill>
                <a:latin typeface="Bahnschrift SemiBold Condensed" pitchFamily="34" charset="0"/>
              </a:rPr>
              <a:t>These are chippers and are used to shred large pieces of wood into chips that can be used as mulch or as fuel. </a:t>
            </a:r>
          </a:p>
          <a:p>
            <a:pPr marL="0" indent="0" algn="just">
              <a:buBlip>
                <a:blip r:embed="rId2"/>
              </a:buBlip>
            </a:pPr>
            <a:endParaRPr lang="en-US" sz="2800" b="0" dirty="0">
              <a:solidFill>
                <a:srgbClr val="000000"/>
              </a:solidFill>
              <a:latin typeface="Bahnschrift SemiBold Condensed" pitchFamily="34" charset="0"/>
            </a:endParaRPr>
          </a:p>
          <a:p>
            <a:pPr marL="0" indent="0" algn="just">
              <a:buBlip>
                <a:blip r:embed="rId2"/>
              </a:buBlip>
            </a:pPr>
            <a:r>
              <a:rPr lang="en-US" sz="2800" dirty="0">
                <a:solidFill>
                  <a:srgbClr val="C00000"/>
                </a:solidFill>
                <a:latin typeface="Bahnschrift SemiBold Condensed" pitchFamily="34" charset="0"/>
              </a:rPr>
              <a:t>Scales: </a:t>
            </a:r>
            <a:r>
              <a:rPr lang="en-US" sz="2800" b="0" dirty="0">
                <a:solidFill>
                  <a:srgbClr val="002060"/>
                </a:solidFill>
                <a:latin typeface="Bahnschrift SemiBold Condensed" pitchFamily="34" charset="0"/>
              </a:rPr>
              <a:t>These are used to measure the quantity of materials recovered or sold. </a:t>
            </a:r>
          </a:p>
          <a:p>
            <a:pPr marL="0" indent="0" algn="just">
              <a:buNone/>
            </a:pPr>
            <a:endParaRPr lang="en-US" sz="2800" b="0" dirty="0">
              <a:solidFill>
                <a:srgbClr val="000000"/>
              </a:solidFill>
            </a:endParaRPr>
          </a:p>
          <a:p>
            <a:endParaRPr lang="en-IN" dirty="0"/>
          </a:p>
        </p:txBody>
      </p:sp>
      <p:pic>
        <p:nvPicPr>
          <p:cNvPr id="5" name="Content Placeholder 4">
            <a:extLst>
              <a:ext uri="{FF2B5EF4-FFF2-40B4-BE49-F238E27FC236}">
                <a16:creationId xmlns:a16="http://schemas.microsoft.com/office/drawing/2014/main" id="{AC021508-7BF3-4F1E-8166-82551266A549}"/>
              </a:ext>
            </a:extLst>
          </p:cNvPr>
          <p:cNvPicPr>
            <a:picLocks noGrp="1" noChangeAspect="1"/>
          </p:cNvPicPr>
          <p:nvPr>
            <p:ph sz="half" idx="2"/>
          </p:nvPr>
        </p:nvPicPr>
        <p:blipFill>
          <a:blip r:embed="rId3"/>
          <a:stretch>
            <a:fillRect/>
          </a:stretch>
        </p:blipFill>
        <p:spPr>
          <a:xfrm>
            <a:off x="4845148" y="2378502"/>
            <a:ext cx="4038600" cy="2969358"/>
          </a:xfrm>
          <a:prstGeom prst="rect">
            <a:avLst/>
          </a:prstGeom>
        </p:spPr>
      </p:pic>
    </p:spTree>
    <p:extLst>
      <p:ext uri="{BB962C8B-B14F-4D97-AF65-F5344CB8AC3E}">
        <p14:creationId xmlns:p14="http://schemas.microsoft.com/office/powerpoint/2010/main" val="27613276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3445-3C18-40BB-A136-9919349FF614}"/>
              </a:ext>
            </a:extLst>
          </p:cNvPr>
          <p:cNvSpPr>
            <a:spLocks noGrp="1"/>
          </p:cNvSpPr>
          <p:nvPr>
            <p:ph type="title"/>
          </p:nvPr>
        </p:nvSpPr>
        <p:spPr/>
        <p:txBody>
          <a:bodyPr>
            <a:normAutofit/>
          </a:bodyPr>
          <a:lstStyle/>
          <a:p>
            <a:r>
              <a:rPr lang="en-US" sz="3600" dirty="0" smtClean="0">
                <a:cs typeface="Times New Roman" panose="02020603050405020304" pitchFamily="18" charset="0"/>
              </a:rPr>
              <a:t>MATERIAL RECOVERY FACILITIES (MRF) </a:t>
            </a:r>
            <a:endParaRPr lang="en-US" sz="36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6068D8A2-A0C3-474E-BCD9-57974CF49A6B}"/>
              </a:ext>
            </a:extLst>
          </p:cNvPr>
          <p:cNvSpPr>
            <a:spLocks noGrp="1"/>
          </p:cNvSpPr>
          <p:nvPr>
            <p:ph idx="1"/>
          </p:nvPr>
        </p:nvSpPr>
        <p:spPr>
          <a:xfrm>
            <a:off x="285720" y="1142984"/>
            <a:ext cx="8643998" cy="5500726"/>
          </a:xfrm>
        </p:spPr>
        <p:txBody>
          <a:bodyPr>
            <a:normAutofit/>
          </a:bodyPr>
          <a:lstStyle/>
          <a:p>
            <a:pPr algn="just"/>
            <a:r>
              <a:rPr lang="en-US" sz="2000" b="0" dirty="0">
                <a:solidFill>
                  <a:srgbClr val="002060"/>
                </a:solidFill>
                <a:latin typeface="Bahnschrift SemiBold Condensed" pitchFamily="34" charset="0"/>
              </a:rPr>
              <a:t>MRF is a centralized facility that receives, separates, processes and markets recyclable material. It can be operated with both drop off and curbside programmes. The primary advantage of MRF is that it allows materials directly from the municipalities and processes them uniformly. It is generally designed to handle all type of recyclables. Implementation of MRF in a municipality depends upon a number of factors as follows, </a:t>
            </a:r>
          </a:p>
          <a:p>
            <a:r>
              <a:rPr lang="en-US" sz="2000" dirty="0">
                <a:solidFill>
                  <a:srgbClr val="002060"/>
                </a:solidFill>
                <a:latin typeface="Bahnschrift SemiBold Condensed" pitchFamily="34" charset="0"/>
              </a:rPr>
              <a:t>Market demand </a:t>
            </a:r>
            <a:endParaRPr lang="en-US" sz="2000" b="0" dirty="0">
              <a:solidFill>
                <a:srgbClr val="002060"/>
              </a:solidFill>
              <a:latin typeface="Bahnschrift SemiBold Condensed" pitchFamily="34" charset="0"/>
            </a:endParaRPr>
          </a:p>
          <a:p>
            <a:r>
              <a:rPr lang="en-US" sz="2000" dirty="0">
                <a:solidFill>
                  <a:srgbClr val="002060"/>
                </a:solidFill>
                <a:latin typeface="Bahnschrift SemiBold Condensed" pitchFamily="34" charset="0"/>
              </a:rPr>
              <a:t>Separate collection </a:t>
            </a:r>
            <a:endParaRPr lang="en-US" sz="2000" b="0" dirty="0">
              <a:solidFill>
                <a:srgbClr val="002060"/>
              </a:solidFill>
              <a:latin typeface="Bahnschrift SemiBold Condensed" pitchFamily="34" charset="0"/>
            </a:endParaRPr>
          </a:p>
          <a:p>
            <a:r>
              <a:rPr lang="en-US" sz="2000" dirty="0">
                <a:solidFill>
                  <a:srgbClr val="002060"/>
                </a:solidFill>
                <a:latin typeface="Bahnschrift SemiBold Condensed" pitchFamily="34" charset="0"/>
              </a:rPr>
              <a:t>Number of different recyclables </a:t>
            </a:r>
            <a:endParaRPr lang="en-US" sz="2000" b="0" dirty="0">
              <a:solidFill>
                <a:srgbClr val="002060"/>
              </a:solidFill>
              <a:latin typeface="Bahnschrift SemiBold Condensed" pitchFamily="34" charset="0"/>
            </a:endParaRPr>
          </a:p>
          <a:p>
            <a:r>
              <a:rPr lang="en-US" sz="2000" dirty="0">
                <a:solidFill>
                  <a:srgbClr val="002060"/>
                </a:solidFill>
                <a:latin typeface="Bahnschrift SemiBold Condensed" pitchFamily="34" charset="0"/>
              </a:rPr>
              <a:t>Quantities of materials </a:t>
            </a:r>
            <a:endParaRPr lang="en-US" sz="2000" b="0" dirty="0">
              <a:solidFill>
                <a:srgbClr val="002060"/>
              </a:solidFill>
              <a:latin typeface="Bahnschrift SemiBold Condensed" pitchFamily="34"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663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2051-65AF-4351-AA21-68C9DD23C01F}"/>
              </a:ext>
            </a:extLst>
          </p:cNvPr>
          <p:cNvSpPr>
            <a:spLocks noGrp="1"/>
          </p:cNvSpPr>
          <p:nvPr>
            <p:ph type="title"/>
          </p:nvPr>
        </p:nvSpPr>
        <p:spPr>
          <a:xfrm>
            <a:off x="623376" y="332656"/>
            <a:ext cx="7886700" cy="320983"/>
          </a:xfrm>
        </p:spPr>
        <p:txBody>
          <a:bodyPr>
            <a:normAutofit fontScale="90000"/>
          </a:bodyPr>
          <a:lstStyle/>
          <a:p>
            <a:r>
              <a:rPr lang="en-US" sz="4000" dirty="0" smtClean="0">
                <a:cs typeface="Times New Roman" panose="02020603050405020304" pitchFamily="18" charset="0"/>
              </a:rPr>
              <a:t>MATERIAL RECOVERY FACILITIES (MRF) </a:t>
            </a:r>
            <a:endParaRPr lang="en-US" dirty="0"/>
          </a:p>
        </p:txBody>
      </p:sp>
      <p:sp>
        <p:nvSpPr>
          <p:cNvPr id="3" name="Content Placeholder 2">
            <a:extLst>
              <a:ext uri="{FF2B5EF4-FFF2-40B4-BE49-F238E27FC236}">
                <a16:creationId xmlns:a16="http://schemas.microsoft.com/office/drawing/2014/main" id="{4A18CCD5-7C7F-4791-BD7F-A19D11AEBA52}"/>
              </a:ext>
            </a:extLst>
          </p:cNvPr>
          <p:cNvSpPr>
            <a:spLocks noGrp="1"/>
          </p:cNvSpPr>
          <p:nvPr>
            <p:ph idx="1"/>
          </p:nvPr>
        </p:nvSpPr>
        <p:spPr>
          <a:xfrm>
            <a:off x="285720" y="1214422"/>
            <a:ext cx="8606760" cy="5357850"/>
          </a:xfrm>
        </p:spPr>
        <p:txBody>
          <a:bodyPr>
            <a:noAutofit/>
          </a:bodyPr>
          <a:lstStyle/>
          <a:p>
            <a:pPr marL="0" indent="0" algn="just"/>
            <a:r>
              <a:rPr lang="en-US" sz="2000" dirty="0">
                <a:solidFill>
                  <a:schemeClr val="accent2">
                    <a:lumMod val="75000"/>
                  </a:schemeClr>
                </a:solidFill>
                <a:latin typeface="Bahnschrift SemiBold Condensed" pitchFamily="34" charset="0"/>
              </a:rPr>
              <a:t>Market demand:  </a:t>
            </a:r>
            <a:r>
              <a:rPr lang="en-US" sz="2000" b="0" dirty="0">
                <a:solidFill>
                  <a:srgbClr val="000000"/>
                </a:solidFill>
                <a:latin typeface="Bahnschrift SemiBold Condensed" pitchFamily="34" charset="0"/>
              </a:rPr>
              <a:t>When additional processing is required, MRF is more useful as buyers may have certain material specifications. </a:t>
            </a:r>
          </a:p>
          <a:p>
            <a:pPr marL="0" indent="0" algn="just"/>
            <a:r>
              <a:rPr lang="en-US" sz="2000" dirty="0">
                <a:solidFill>
                  <a:schemeClr val="accent2">
                    <a:lumMod val="75000"/>
                  </a:schemeClr>
                </a:solidFill>
                <a:latin typeface="Bahnschrift SemiBold Condensed" pitchFamily="34" charset="0"/>
              </a:rPr>
              <a:t>Separate collection: </a:t>
            </a:r>
            <a:r>
              <a:rPr lang="en-US" sz="2000" b="0" dirty="0">
                <a:solidFill>
                  <a:srgbClr val="000000"/>
                </a:solidFill>
                <a:latin typeface="Bahnschrift SemiBold Condensed" pitchFamily="34" charset="0"/>
              </a:rPr>
              <a:t>In systems that require residents to separate their recyclables, intermediate separation and processing is required. </a:t>
            </a:r>
          </a:p>
          <a:p>
            <a:pPr marL="0" indent="0" algn="just"/>
            <a:r>
              <a:rPr lang="en-US" sz="2000" dirty="0">
                <a:solidFill>
                  <a:schemeClr val="accent2">
                    <a:lumMod val="75000"/>
                  </a:schemeClr>
                </a:solidFill>
                <a:latin typeface="Bahnschrift SemiBold Condensed" pitchFamily="34" charset="0"/>
              </a:rPr>
              <a:t>Number of different recyclables:  </a:t>
            </a:r>
            <a:r>
              <a:rPr lang="en-US" sz="2000" b="0" dirty="0">
                <a:solidFill>
                  <a:srgbClr val="000000"/>
                </a:solidFill>
                <a:latin typeface="Bahnschrift SemiBold Condensed" pitchFamily="34" charset="0"/>
              </a:rPr>
              <a:t>In general, a MRF will be more beneficial when a large number of different recyclables are collected. </a:t>
            </a:r>
          </a:p>
          <a:p>
            <a:pPr marL="0" indent="0" algn="just"/>
            <a:r>
              <a:rPr lang="en-US" sz="2000" dirty="0">
                <a:solidFill>
                  <a:schemeClr val="accent2">
                    <a:lumMod val="75000"/>
                  </a:schemeClr>
                </a:solidFill>
                <a:latin typeface="Bahnschrift SemiBold Condensed" pitchFamily="34" charset="0"/>
              </a:rPr>
              <a:t>Quantities of materials: </a:t>
            </a:r>
            <a:r>
              <a:rPr lang="en-US" sz="2000" b="0" dirty="0">
                <a:solidFill>
                  <a:srgbClr val="000000"/>
                </a:solidFill>
                <a:latin typeface="Bahnschrift SemiBold Condensed" pitchFamily="34" charset="0"/>
              </a:rPr>
              <a:t>Because MRF involves substantial capital and operating costs (e.g., buildings, equipment and labour), it is expected to handle a significant amount of materials to justify its operation. </a:t>
            </a:r>
          </a:p>
          <a:p>
            <a:endParaRPr lang="en-US" sz="1500" dirty="0"/>
          </a:p>
        </p:txBody>
      </p:sp>
    </p:spTree>
    <p:extLst>
      <p:ext uri="{BB962C8B-B14F-4D97-AF65-F5344CB8AC3E}">
        <p14:creationId xmlns:p14="http://schemas.microsoft.com/office/powerpoint/2010/main" val="1962130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285860"/>
            <a:ext cx="8929718" cy="5286412"/>
          </a:xfrm>
        </p:spPr>
        <p:txBody>
          <a:bodyPr>
            <a:normAutofit/>
          </a:bodyPr>
          <a:lstStyle/>
          <a:p>
            <a:pPr algn="just"/>
            <a:r>
              <a:rPr lang="en-US" sz="1900" b="0" dirty="0" smtClean="0">
                <a:latin typeface="Bahnschrift SemiBold Condensed" pitchFamily="34" charset="0"/>
              </a:rPr>
              <a:t>The </a:t>
            </a:r>
            <a:r>
              <a:rPr lang="en-US" sz="1900" b="0" dirty="0">
                <a:latin typeface="Bahnschrift SemiBold Condensed" pitchFamily="34" charset="0"/>
              </a:rPr>
              <a:t>amount </a:t>
            </a:r>
            <a:r>
              <a:rPr lang="en-US" sz="1900" b="0" dirty="0" smtClean="0">
                <a:latin typeface="Bahnschrift SemiBold Condensed" pitchFamily="34" charset="0"/>
              </a:rPr>
              <a:t>of generation of </a:t>
            </a:r>
            <a:r>
              <a:rPr lang="en-US" sz="1900" b="0" dirty="0">
                <a:latin typeface="Bahnschrift SemiBold Condensed" pitchFamily="34" charset="0"/>
              </a:rPr>
              <a:t>all waste, both hazardous and non-hazardous, generated by main groups of industries or sectors of the economy, expressed per capita and per unit of value added (in US $) by economic activity (at constant prices). </a:t>
            </a:r>
            <a:endParaRPr lang="en-US" sz="1900" b="0" dirty="0" smtClean="0">
              <a:latin typeface="Bahnschrift SemiBold Condensed" pitchFamily="34" charset="0"/>
            </a:endParaRPr>
          </a:p>
          <a:p>
            <a:pPr algn="just"/>
            <a:r>
              <a:rPr lang="en-US" sz="1900" b="0" dirty="0" smtClean="0">
                <a:latin typeface="Bahnschrift SemiBold Condensed" pitchFamily="34" charset="0"/>
              </a:rPr>
              <a:t>The </a:t>
            </a:r>
            <a:r>
              <a:rPr lang="en-US" sz="1900" b="0" dirty="0">
                <a:latin typeface="Bahnschrift SemiBold Condensed" pitchFamily="34" charset="0"/>
              </a:rPr>
              <a:t>recommended categories are based on the International Standard Industrial Classification of All Economic </a:t>
            </a:r>
            <a:r>
              <a:rPr lang="en-US" sz="1900" b="0">
                <a:latin typeface="Bahnschrift SemiBold Condensed" pitchFamily="34" charset="0"/>
              </a:rPr>
              <a:t>Activities </a:t>
            </a:r>
            <a:r>
              <a:rPr lang="en-US" sz="1900" b="0" smtClean="0">
                <a:latin typeface="Bahnschrift SemiBold Condensed" pitchFamily="34" charset="0"/>
              </a:rPr>
              <a:t> </a:t>
            </a:r>
            <a:r>
              <a:rPr lang="en-US" sz="1900" b="0" dirty="0">
                <a:latin typeface="Bahnschrift SemiBold Condensed" pitchFamily="34" charset="0"/>
              </a:rPr>
              <a:t>Rev. 4 and include</a:t>
            </a:r>
            <a:r>
              <a:rPr lang="en-US" sz="1900" b="0" dirty="0" smtClean="0">
                <a:latin typeface="Bahnschrift SemiBold Condensed" pitchFamily="34" charset="0"/>
              </a:rPr>
              <a:t>:</a:t>
            </a:r>
          </a:p>
          <a:p>
            <a:pPr algn="just"/>
            <a:r>
              <a:rPr lang="en-US" dirty="0" smtClean="0"/>
              <a:t> </a:t>
            </a:r>
            <a:r>
              <a:rPr lang="en-US" dirty="0" smtClean="0">
                <a:solidFill>
                  <a:srgbClr val="C00000"/>
                </a:solidFill>
                <a:latin typeface="Bahnschrift SemiBold Condensed" pitchFamily="34" charset="0"/>
              </a:rPr>
              <a:t>Manufacturing </a:t>
            </a:r>
          </a:p>
        </p:txBody>
      </p:sp>
      <p:sp>
        <p:nvSpPr>
          <p:cNvPr id="4" name="Rectangle 3"/>
          <p:cNvSpPr/>
          <p:nvPr/>
        </p:nvSpPr>
        <p:spPr>
          <a:xfrm>
            <a:off x="323528" y="332656"/>
            <a:ext cx="8820472" cy="584775"/>
          </a:xfrm>
          <a:prstGeom prst="rect">
            <a:avLst/>
          </a:prstGeom>
        </p:spPr>
        <p:txBody>
          <a:bodyPr wrap="square">
            <a:spAutoFit/>
          </a:bodyPr>
          <a:lstStyle/>
          <a:p>
            <a:r>
              <a:rPr lang="en-IN" sz="3200" b="1" dirty="0" smtClean="0">
                <a:latin typeface="+mj-lt"/>
              </a:rPr>
              <a:t>WASTE GENERATION AND SOURCE REDUCTION </a:t>
            </a:r>
            <a:endParaRPr lang="en-IN" sz="3200" b="1" dirty="0">
              <a:latin typeface="+mj-lt"/>
            </a:endParaRPr>
          </a:p>
        </p:txBody>
      </p:sp>
      <p:pic>
        <p:nvPicPr>
          <p:cNvPr id="1026" name="Picture 2" descr="Losyco GmbH: LEAN ENGINEERING from one prov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44" y="3857628"/>
            <a:ext cx="5227242" cy="256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041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BCE4-2553-4B1D-993C-B38976D6AF64}"/>
              </a:ext>
            </a:extLst>
          </p:cNvPr>
          <p:cNvSpPr>
            <a:spLocks noGrp="1"/>
          </p:cNvSpPr>
          <p:nvPr>
            <p:ph type="title"/>
          </p:nvPr>
        </p:nvSpPr>
        <p:spPr/>
        <p:txBody>
          <a:bodyPr/>
          <a:lstStyle/>
          <a:p>
            <a:r>
              <a:rPr lang="en-IN" dirty="0">
                <a:cs typeface="Times New Roman" panose="02020603050405020304" pitchFamily="18" charset="0"/>
              </a:rPr>
              <a:t>SIGNIFICANCE</a:t>
            </a:r>
            <a:r>
              <a:rPr lang="en-IN" dirty="0"/>
              <a:t> OF RECYCLING </a:t>
            </a:r>
          </a:p>
        </p:txBody>
      </p:sp>
      <p:sp>
        <p:nvSpPr>
          <p:cNvPr id="3" name="Content Placeholder 2">
            <a:extLst>
              <a:ext uri="{FF2B5EF4-FFF2-40B4-BE49-F238E27FC236}">
                <a16:creationId xmlns:a16="http://schemas.microsoft.com/office/drawing/2014/main" id="{C35977A6-70A8-4855-A72E-7B84E4765511}"/>
              </a:ext>
            </a:extLst>
          </p:cNvPr>
          <p:cNvSpPr>
            <a:spLocks noGrp="1"/>
          </p:cNvSpPr>
          <p:nvPr>
            <p:ph idx="1"/>
          </p:nvPr>
        </p:nvSpPr>
        <p:spPr>
          <a:xfrm>
            <a:off x="285720" y="1285860"/>
            <a:ext cx="8643998" cy="5214974"/>
          </a:xfrm>
        </p:spPr>
        <p:txBody>
          <a:bodyPr>
            <a:normAutofit/>
          </a:bodyPr>
          <a:lstStyle/>
          <a:p>
            <a:pPr algn="just"/>
            <a:r>
              <a:rPr lang="en-US" dirty="0">
                <a:solidFill>
                  <a:srgbClr val="002060"/>
                </a:solidFill>
                <a:latin typeface="Bahnschrift SemiBold Condensed" pitchFamily="34" charset="0"/>
              </a:rPr>
              <a:t>Recycling is one of the fundamental parts of the waste management plan.</a:t>
            </a:r>
          </a:p>
          <a:p>
            <a:pPr algn="just"/>
            <a:r>
              <a:rPr lang="en-US" dirty="0">
                <a:solidFill>
                  <a:srgbClr val="002060"/>
                </a:solidFill>
                <a:latin typeface="Bahnschrift SemiBold Condensed" pitchFamily="34" charset="0"/>
              </a:rPr>
              <a:t> Although it alone cannot solve a community’s municipal SWM problem, it can divert a significant portion of waste stream from disposal in landfill and combustion facilities. </a:t>
            </a:r>
          </a:p>
          <a:p>
            <a:pPr algn="just"/>
            <a:r>
              <a:rPr lang="en-US" dirty="0">
                <a:solidFill>
                  <a:srgbClr val="002060"/>
                </a:solidFill>
                <a:latin typeface="Bahnschrift SemiBold Condensed" pitchFamily="34" charset="0"/>
              </a:rPr>
              <a:t>Recycling has a lot of direct and indirect significance for the society</a:t>
            </a:r>
            <a:endParaRPr lang="en-IN" dirty="0">
              <a:solidFill>
                <a:srgbClr val="002060"/>
              </a:solidFill>
              <a:latin typeface="Bahnschrift SemiBold Condensed" pitchFamily="34" charset="0"/>
            </a:endParaRPr>
          </a:p>
        </p:txBody>
      </p:sp>
    </p:spTree>
    <p:extLst>
      <p:ext uri="{BB962C8B-B14F-4D97-AF65-F5344CB8AC3E}">
        <p14:creationId xmlns:p14="http://schemas.microsoft.com/office/powerpoint/2010/main" val="707262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BCE4-2553-4B1D-993C-B38976D6AF64}"/>
              </a:ext>
            </a:extLst>
          </p:cNvPr>
          <p:cNvSpPr>
            <a:spLocks noGrp="1"/>
          </p:cNvSpPr>
          <p:nvPr>
            <p:ph type="title"/>
          </p:nvPr>
        </p:nvSpPr>
        <p:spPr/>
        <p:txBody>
          <a:bodyPr/>
          <a:lstStyle/>
          <a:p>
            <a:r>
              <a:rPr lang="en-IN" dirty="0">
                <a:cs typeface="Times New Roman" panose="02020603050405020304" pitchFamily="18" charset="0"/>
              </a:rPr>
              <a:t>SIGNIFICANCE</a:t>
            </a:r>
            <a:r>
              <a:rPr lang="en-IN" dirty="0"/>
              <a:t> OF RECYCLING </a:t>
            </a:r>
          </a:p>
        </p:txBody>
      </p:sp>
      <p:sp>
        <p:nvSpPr>
          <p:cNvPr id="3" name="Content Placeholder 2">
            <a:extLst>
              <a:ext uri="{FF2B5EF4-FFF2-40B4-BE49-F238E27FC236}">
                <a16:creationId xmlns:a16="http://schemas.microsoft.com/office/drawing/2014/main" id="{C35977A6-70A8-4855-A72E-7B84E4765511}"/>
              </a:ext>
            </a:extLst>
          </p:cNvPr>
          <p:cNvSpPr>
            <a:spLocks noGrp="1"/>
          </p:cNvSpPr>
          <p:nvPr>
            <p:ph idx="1"/>
          </p:nvPr>
        </p:nvSpPr>
        <p:spPr>
          <a:xfrm>
            <a:off x="457200" y="1417638"/>
            <a:ext cx="8363272" cy="4963690"/>
          </a:xfrm>
        </p:spPr>
        <p:txBody>
          <a:bodyPr>
            <a:normAutofit lnSpcReduction="10000"/>
          </a:bodyPr>
          <a:lstStyle/>
          <a:p>
            <a:pPr algn="just"/>
            <a:r>
              <a:rPr lang="en-IN" dirty="0">
                <a:latin typeface="Bahnschrift SemiBold Condensed" pitchFamily="34" charset="0"/>
              </a:rPr>
              <a:t>Economic significance</a:t>
            </a:r>
          </a:p>
          <a:p>
            <a:pPr lvl="1" algn="just"/>
            <a:r>
              <a:rPr lang="en-IN" dirty="0">
                <a:latin typeface="Bahnschrift SemiBold Condensed" pitchFamily="34" charset="0"/>
              </a:rPr>
              <a:t>Cost reduction</a:t>
            </a:r>
          </a:p>
          <a:p>
            <a:pPr lvl="1" algn="just"/>
            <a:r>
              <a:rPr lang="en-IN" dirty="0">
                <a:latin typeface="Bahnschrift SemiBold Condensed" pitchFamily="34" charset="0"/>
              </a:rPr>
              <a:t>Employment</a:t>
            </a:r>
          </a:p>
          <a:p>
            <a:pPr lvl="1" algn="just"/>
            <a:r>
              <a:rPr lang="en-IN" dirty="0">
                <a:latin typeface="Bahnschrift SemiBold Condensed" pitchFamily="34" charset="0"/>
              </a:rPr>
              <a:t>Energy saving</a:t>
            </a:r>
          </a:p>
          <a:p>
            <a:pPr lvl="1" algn="just"/>
            <a:r>
              <a:rPr lang="en-IN" dirty="0">
                <a:latin typeface="Bahnschrift SemiBold Condensed" pitchFamily="34" charset="0"/>
              </a:rPr>
              <a:t>Reduced health care costs</a:t>
            </a:r>
          </a:p>
          <a:p>
            <a:pPr algn="just"/>
            <a:r>
              <a:rPr lang="en-IN" dirty="0">
                <a:latin typeface="Bahnschrift SemiBold Condensed" pitchFamily="34" charset="0"/>
              </a:rPr>
              <a:t>Environmental and health significance</a:t>
            </a:r>
          </a:p>
          <a:p>
            <a:pPr lvl="1" algn="just"/>
            <a:r>
              <a:rPr lang="en-IN" dirty="0">
                <a:latin typeface="Bahnschrift SemiBold Condensed" pitchFamily="34" charset="0"/>
              </a:rPr>
              <a:t>Improved environment</a:t>
            </a:r>
          </a:p>
          <a:p>
            <a:pPr lvl="1" algn="just"/>
            <a:r>
              <a:rPr lang="en-IN" dirty="0">
                <a:latin typeface="Bahnschrift SemiBold Condensed" pitchFamily="34" charset="0"/>
              </a:rPr>
              <a:t>Natural resource conservation</a:t>
            </a:r>
          </a:p>
          <a:p>
            <a:pPr algn="just"/>
            <a:r>
              <a:rPr lang="en-IN" dirty="0">
                <a:latin typeface="Bahnschrift SemiBold Condensed" pitchFamily="34" charset="0"/>
              </a:rPr>
              <a:t>Social significance</a:t>
            </a:r>
          </a:p>
        </p:txBody>
      </p:sp>
    </p:spTree>
    <p:extLst>
      <p:ext uri="{BB962C8B-B14F-4D97-AF65-F5344CB8AC3E}">
        <p14:creationId xmlns:p14="http://schemas.microsoft.com/office/powerpoint/2010/main" val="2456243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BCE4-2553-4B1D-993C-B38976D6AF64}"/>
              </a:ext>
            </a:extLst>
          </p:cNvPr>
          <p:cNvSpPr>
            <a:spLocks noGrp="1"/>
          </p:cNvSpPr>
          <p:nvPr>
            <p:ph type="title"/>
          </p:nvPr>
        </p:nvSpPr>
        <p:spPr/>
        <p:txBody>
          <a:bodyPr/>
          <a:lstStyle/>
          <a:p>
            <a:r>
              <a:rPr lang="en-IN" dirty="0">
                <a:cs typeface="Times New Roman" panose="02020603050405020304" pitchFamily="18" charset="0"/>
              </a:rPr>
              <a:t>SIGNIFICANCE</a:t>
            </a:r>
            <a:r>
              <a:rPr lang="en-IN" dirty="0"/>
              <a:t> </a:t>
            </a:r>
            <a:r>
              <a:rPr lang="en-IN" dirty="0">
                <a:cs typeface="Times New Roman" panose="02020603050405020304" pitchFamily="18" charset="0"/>
              </a:rPr>
              <a:t>OF</a:t>
            </a:r>
            <a:r>
              <a:rPr lang="en-IN" dirty="0"/>
              <a:t> </a:t>
            </a:r>
            <a:r>
              <a:rPr lang="en-IN" dirty="0">
                <a:cs typeface="Times New Roman" panose="02020603050405020304" pitchFamily="18" charset="0"/>
              </a:rPr>
              <a:t>RECYCLING</a:t>
            </a:r>
            <a:r>
              <a:rPr lang="en-IN" dirty="0"/>
              <a:t> </a:t>
            </a:r>
          </a:p>
        </p:txBody>
      </p:sp>
      <p:sp>
        <p:nvSpPr>
          <p:cNvPr id="3" name="Content Placeholder 2">
            <a:extLst>
              <a:ext uri="{FF2B5EF4-FFF2-40B4-BE49-F238E27FC236}">
                <a16:creationId xmlns:a16="http://schemas.microsoft.com/office/drawing/2014/main" id="{C35977A6-70A8-4855-A72E-7B84E4765511}"/>
              </a:ext>
            </a:extLst>
          </p:cNvPr>
          <p:cNvSpPr>
            <a:spLocks noGrp="1"/>
          </p:cNvSpPr>
          <p:nvPr>
            <p:ph idx="1"/>
          </p:nvPr>
        </p:nvSpPr>
        <p:spPr>
          <a:xfrm>
            <a:off x="457200" y="1417638"/>
            <a:ext cx="8363272" cy="4963690"/>
          </a:xfrm>
        </p:spPr>
        <p:txBody>
          <a:bodyPr>
            <a:normAutofit/>
          </a:bodyPr>
          <a:lstStyle/>
          <a:p>
            <a:pPr algn="just"/>
            <a:r>
              <a:rPr lang="en-IN" dirty="0">
                <a:solidFill>
                  <a:srgbClr val="C00000"/>
                </a:solidFill>
                <a:latin typeface="Bahnschrift SemiBold Condensed" pitchFamily="34" charset="0"/>
              </a:rPr>
              <a:t>Economic significance:</a:t>
            </a:r>
            <a:r>
              <a:rPr lang="en-IN" dirty="0">
                <a:latin typeface="Bahnschrift SemiBold Condensed" pitchFamily="34" charset="0"/>
              </a:rPr>
              <a:t> </a:t>
            </a:r>
            <a:r>
              <a:rPr lang="en-US" b="0" dirty="0">
                <a:solidFill>
                  <a:srgbClr val="002060"/>
                </a:solidFill>
                <a:latin typeface="Bahnschrift SemiBold Condensed" pitchFamily="34" charset="0"/>
              </a:rPr>
              <a:t>Economic assessment of waste recycling is a difficult task as many of the beneficial environmental and social impacts of recycling are long-term and are intangible, and, therefore, are difficult to quantify. </a:t>
            </a:r>
          </a:p>
          <a:p>
            <a:pPr algn="just"/>
            <a:r>
              <a:rPr lang="en-US" dirty="0">
                <a:solidFill>
                  <a:srgbClr val="C00000"/>
                </a:solidFill>
                <a:latin typeface="Bahnschrift SemiBold Condensed" pitchFamily="34" charset="0"/>
              </a:rPr>
              <a:t>Cost reduction: </a:t>
            </a:r>
            <a:r>
              <a:rPr lang="en-US" dirty="0">
                <a:solidFill>
                  <a:srgbClr val="002060"/>
                </a:solidFill>
                <a:latin typeface="Bahnschrift SemiBold Condensed" pitchFamily="34" charset="0"/>
              </a:rPr>
              <a:t>Resource recovery through recycling of solid waste could be of interest to waste management authorities as a means of reducing the waste disposal cost.</a:t>
            </a:r>
            <a:endParaRPr lang="en-IN" b="0" dirty="0">
              <a:solidFill>
                <a:srgbClr val="002060"/>
              </a:solidFill>
              <a:latin typeface="Bahnschrift SemiBold Condensed" pitchFamily="34" charset="0"/>
            </a:endParaRPr>
          </a:p>
        </p:txBody>
      </p:sp>
    </p:spTree>
    <p:extLst>
      <p:ext uri="{BB962C8B-B14F-4D97-AF65-F5344CB8AC3E}">
        <p14:creationId xmlns:p14="http://schemas.microsoft.com/office/powerpoint/2010/main" val="3891053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7CD2-24BE-4497-92C4-591555F224A8}"/>
              </a:ext>
            </a:extLst>
          </p:cNvPr>
          <p:cNvSpPr>
            <a:spLocks noGrp="1"/>
          </p:cNvSpPr>
          <p:nvPr>
            <p:ph type="title"/>
          </p:nvPr>
        </p:nvSpPr>
        <p:spPr/>
        <p:txBody>
          <a:bodyPr/>
          <a:lstStyle/>
          <a:p>
            <a:r>
              <a:rPr lang="en-IN" dirty="0" smtClean="0">
                <a:cs typeface="Times New Roman" panose="02020603050405020304" pitchFamily="18" charset="0"/>
              </a:rPr>
              <a:t>SIGNIFICANCE</a:t>
            </a:r>
            <a:r>
              <a:rPr lang="en-IN" dirty="0" smtClean="0"/>
              <a:t> </a:t>
            </a:r>
            <a:r>
              <a:rPr lang="en-IN" dirty="0" smtClean="0">
                <a:cs typeface="Times New Roman" panose="02020603050405020304" pitchFamily="18" charset="0"/>
              </a:rPr>
              <a:t>OF</a:t>
            </a:r>
            <a:r>
              <a:rPr lang="en-IN" dirty="0" smtClean="0"/>
              <a:t> </a:t>
            </a:r>
            <a:r>
              <a:rPr lang="en-IN" dirty="0" smtClean="0">
                <a:cs typeface="Times New Roman" panose="02020603050405020304" pitchFamily="18" charset="0"/>
              </a:rPr>
              <a:t>RECYCLING</a:t>
            </a:r>
            <a:r>
              <a:rPr lang="en-IN" dirty="0" smtClean="0"/>
              <a:t> </a:t>
            </a:r>
            <a:endParaRPr lang="en-IN" dirty="0"/>
          </a:p>
        </p:txBody>
      </p:sp>
      <p:sp>
        <p:nvSpPr>
          <p:cNvPr id="3" name="Content Placeholder 2">
            <a:extLst>
              <a:ext uri="{FF2B5EF4-FFF2-40B4-BE49-F238E27FC236}">
                <a16:creationId xmlns:a16="http://schemas.microsoft.com/office/drawing/2014/main" id="{32A95CBE-E100-48A4-91F3-FB8346DA4BBA}"/>
              </a:ext>
            </a:extLst>
          </p:cNvPr>
          <p:cNvSpPr>
            <a:spLocks noGrp="1"/>
          </p:cNvSpPr>
          <p:nvPr>
            <p:ph idx="1"/>
          </p:nvPr>
        </p:nvSpPr>
        <p:spPr>
          <a:xfrm>
            <a:off x="-214346" y="1142984"/>
            <a:ext cx="9144064" cy="5500726"/>
          </a:xfrm>
        </p:spPr>
        <p:txBody>
          <a:bodyPr>
            <a:normAutofit/>
          </a:bodyPr>
          <a:lstStyle/>
          <a:p>
            <a:pPr lvl="1" algn="just">
              <a:buBlip>
                <a:blip r:embed="rId2"/>
              </a:buBlip>
            </a:pPr>
            <a:r>
              <a:rPr lang="en-US" dirty="0">
                <a:solidFill>
                  <a:srgbClr val="C00000"/>
                </a:solidFill>
                <a:latin typeface="Bahnschrift SemiBold Condensed" pitchFamily="34" charset="0"/>
              </a:rPr>
              <a:t>Employment: </a:t>
            </a:r>
            <a:r>
              <a:rPr lang="en-US" dirty="0">
                <a:solidFill>
                  <a:srgbClr val="002060"/>
                </a:solidFill>
                <a:latin typeface="Bahnschrift SemiBold Condensed" pitchFamily="34" charset="0"/>
              </a:rPr>
              <a:t>Recycling of waste is a labour intensive activity, and its potential to ease the unemployment problem is high.</a:t>
            </a:r>
          </a:p>
          <a:p>
            <a:pPr lvl="1" algn="just">
              <a:buBlip>
                <a:blip r:embed="rId2"/>
              </a:buBlip>
            </a:pPr>
            <a:r>
              <a:rPr lang="en-US" dirty="0">
                <a:solidFill>
                  <a:srgbClr val="002060"/>
                </a:solidFill>
                <a:latin typeface="Bahnschrift SemiBold Condensed" pitchFamily="34" charset="0"/>
              </a:rPr>
              <a:t>Energy saving: Use of recyclables in some industrial processes is known to consume less energy than the use of any other raw material.</a:t>
            </a:r>
          </a:p>
          <a:p>
            <a:pPr lvl="1" algn="just">
              <a:buBlip>
                <a:blip r:embed="rId2"/>
              </a:buBlip>
            </a:pPr>
            <a:r>
              <a:rPr lang="en-US" dirty="0">
                <a:solidFill>
                  <a:srgbClr val="002060"/>
                </a:solidFill>
                <a:latin typeface="Bahnschrift SemiBold Condensed" pitchFamily="34" charset="0"/>
              </a:rPr>
              <a:t>Reduced health care costs: Improved health and sanitary conditions in urban areas resulting from indirect benefits of waste recycling can reduce the investment in public health programme.</a:t>
            </a:r>
          </a:p>
          <a:p>
            <a:pPr lvl="1" algn="just">
              <a:buBlip>
                <a:blip r:embed="rId2"/>
              </a:buBlip>
            </a:pPr>
            <a:r>
              <a:rPr lang="en-US" dirty="0">
                <a:solidFill>
                  <a:srgbClr val="002060"/>
                </a:solidFill>
                <a:latin typeface="Bahnschrift SemiBold Condensed" pitchFamily="34" charset="0"/>
              </a:rPr>
              <a:t>Saving costs for other public utilities: Enhanced solid waste recycling practices can reduce the frequency of sewer clogging, blocking of natural watercourses and pollution of water bodies. </a:t>
            </a:r>
          </a:p>
          <a:p>
            <a:pPr lvl="1"/>
            <a:endParaRPr lang="en-IN" dirty="0">
              <a:solidFill>
                <a:srgbClr val="002060"/>
              </a:solidFill>
            </a:endParaRPr>
          </a:p>
        </p:txBody>
      </p:sp>
    </p:spTree>
    <p:extLst>
      <p:ext uri="{BB962C8B-B14F-4D97-AF65-F5344CB8AC3E}">
        <p14:creationId xmlns:p14="http://schemas.microsoft.com/office/powerpoint/2010/main" val="2955212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BCE4-2553-4B1D-993C-B38976D6AF64}"/>
              </a:ext>
            </a:extLst>
          </p:cNvPr>
          <p:cNvSpPr>
            <a:spLocks noGrp="1"/>
          </p:cNvSpPr>
          <p:nvPr>
            <p:ph type="title"/>
          </p:nvPr>
        </p:nvSpPr>
        <p:spPr/>
        <p:txBody>
          <a:bodyPr/>
          <a:lstStyle/>
          <a:p>
            <a:r>
              <a:rPr lang="en-IN" dirty="0" smtClean="0">
                <a:cs typeface="Times New Roman" panose="02020603050405020304" pitchFamily="18" charset="0"/>
              </a:rPr>
              <a:t>SIGNIFICANCE</a:t>
            </a:r>
            <a:r>
              <a:rPr lang="en-IN" dirty="0" smtClean="0"/>
              <a:t> </a:t>
            </a:r>
            <a:r>
              <a:rPr lang="en-IN" dirty="0" smtClean="0">
                <a:cs typeface="Times New Roman" panose="02020603050405020304" pitchFamily="18" charset="0"/>
              </a:rPr>
              <a:t>OF</a:t>
            </a:r>
            <a:r>
              <a:rPr lang="en-IN" dirty="0" smtClean="0"/>
              <a:t> </a:t>
            </a:r>
            <a:r>
              <a:rPr lang="en-IN" dirty="0" smtClean="0">
                <a:cs typeface="Times New Roman" panose="02020603050405020304" pitchFamily="18" charset="0"/>
              </a:rPr>
              <a:t>RECYCLING</a:t>
            </a:r>
            <a:r>
              <a:rPr lang="en-IN" dirty="0" smtClean="0"/>
              <a:t> </a:t>
            </a:r>
            <a:endParaRPr lang="en-IN" dirty="0"/>
          </a:p>
        </p:txBody>
      </p:sp>
      <p:sp>
        <p:nvSpPr>
          <p:cNvPr id="3" name="Content Placeholder 2">
            <a:extLst>
              <a:ext uri="{FF2B5EF4-FFF2-40B4-BE49-F238E27FC236}">
                <a16:creationId xmlns:a16="http://schemas.microsoft.com/office/drawing/2014/main" id="{C35977A6-70A8-4855-A72E-7B84E4765511}"/>
              </a:ext>
            </a:extLst>
          </p:cNvPr>
          <p:cNvSpPr>
            <a:spLocks noGrp="1"/>
          </p:cNvSpPr>
          <p:nvPr>
            <p:ph idx="1"/>
          </p:nvPr>
        </p:nvSpPr>
        <p:spPr>
          <a:xfrm>
            <a:off x="214282" y="1142984"/>
            <a:ext cx="8606190" cy="5238344"/>
          </a:xfrm>
        </p:spPr>
        <p:txBody>
          <a:bodyPr>
            <a:normAutofit/>
          </a:bodyPr>
          <a:lstStyle/>
          <a:p>
            <a:pPr algn="just"/>
            <a:r>
              <a:rPr lang="en-US" dirty="0">
                <a:latin typeface="Bahnschrift SemiBold Condensed" pitchFamily="34" charset="0"/>
              </a:rPr>
              <a:t>Environmental and health significance</a:t>
            </a:r>
            <a:r>
              <a:rPr lang="en-US" b="0" dirty="0">
                <a:solidFill>
                  <a:schemeClr val="tx1"/>
                </a:solidFill>
                <a:latin typeface="Bahnschrift SemiBold Condensed" pitchFamily="34" charset="0"/>
              </a:rPr>
              <a:t>: The volume of waste is increasing rapidly because of population growth and economic development. </a:t>
            </a:r>
          </a:p>
          <a:p>
            <a:pPr algn="just"/>
            <a:r>
              <a:rPr lang="en-US" b="0" dirty="0">
                <a:solidFill>
                  <a:schemeClr val="tx1"/>
                </a:solidFill>
                <a:latin typeface="Bahnschrift SemiBold Condensed" pitchFamily="34" charset="0"/>
              </a:rPr>
              <a:t>The composition of waste is also changing, leading to waste production with more recyclables. At the same time, polluted waste fractions are increasing because of increasing complex processes being used in industries, and these contribute increasingly to environmental degradation. </a:t>
            </a:r>
            <a:endParaRPr lang="en-IN" b="0" dirty="0">
              <a:solidFill>
                <a:schemeClr val="tx1"/>
              </a:solidFill>
              <a:latin typeface="Bahnschrift SemiBold Condensed" pitchFamily="34" charset="0"/>
            </a:endParaRPr>
          </a:p>
        </p:txBody>
      </p:sp>
    </p:spTree>
    <p:extLst>
      <p:ext uri="{BB962C8B-B14F-4D97-AF65-F5344CB8AC3E}">
        <p14:creationId xmlns:p14="http://schemas.microsoft.com/office/powerpoint/2010/main" val="2022844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F923-B073-4132-8215-BCDC49617F1D}"/>
              </a:ext>
            </a:extLst>
          </p:cNvPr>
          <p:cNvSpPr>
            <a:spLocks noGrp="1"/>
          </p:cNvSpPr>
          <p:nvPr>
            <p:ph type="title"/>
          </p:nvPr>
        </p:nvSpPr>
        <p:spPr/>
        <p:txBody>
          <a:bodyPr/>
          <a:lstStyle/>
          <a:p>
            <a:r>
              <a:rPr lang="en-IN" dirty="0">
                <a:cs typeface="Times New Roman" panose="02020603050405020304" pitchFamily="18" charset="0"/>
              </a:rPr>
              <a:t>SIGNIFICANCE</a:t>
            </a:r>
            <a:r>
              <a:rPr lang="en-IN" dirty="0"/>
              <a:t> </a:t>
            </a:r>
            <a:r>
              <a:rPr lang="en-IN" dirty="0">
                <a:cs typeface="Times New Roman" panose="02020603050405020304" pitchFamily="18" charset="0"/>
              </a:rPr>
              <a:t>OF</a:t>
            </a:r>
            <a:r>
              <a:rPr lang="en-IN" dirty="0"/>
              <a:t> </a:t>
            </a:r>
            <a:r>
              <a:rPr lang="en-IN" dirty="0">
                <a:cs typeface="Times New Roman" panose="02020603050405020304" pitchFamily="18" charset="0"/>
              </a:rPr>
              <a:t>RECYCLING</a:t>
            </a:r>
            <a:r>
              <a:rPr lang="en-IN" dirty="0"/>
              <a:t> </a:t>
            </a:r>
          </a:p>
        </p:txBody>
      </p:sp>
      <p:sp>
        <p:nvSpPr>
          <p:cNvPr id="3" name="Content Placeholder 2">
            <a:extLst>
              <a:ext uri="{FF2B5EF4-FFF2-40B4-BE49-F238E27FC236}">
                <a16:creationId xmlns:a16="http://schemas.microsoft.com/office/drawing/2014/main" id="{577344E9-8CFA-48FD-A749-ADD70DC39768}"/>
              </a:ext>
            </a:extLst>
          </p:cNvPr>
          <p:cNvSpPr>
            <a:spLocks noGrp="1"/>
          </p:cNvSpPr>
          <p:nvPr>
            <p:ph idx="1"/>
          </p:nvPr>
        </p:nvSpPr>
        <p:spPr>
          <a:xfrm>
            <a:off x="0" y="1071546"/>
            <a:ext cx="9144000" cy="5786454"/>
          </a:xfrm>
        </p:spPr>
        <p:txBody>
          <a:bodyPr>
            <a:normAutofit/>
          </a:bodyPr>
          <a:lstStyle/>
          <a:p>
            <a:pPr lvl="1" algn="just">
              <a:buBlip>
                <a:blip r:embed="rId2"/>
              </a:buBlip>
            </a:pPr>
            <a:r>
              <a:rPr lang="en-US" dirty="0">
                <a:solidFill>
                  <a:srgbClr val="C00000"/>
                </a:solidFill>
                <a:latin typeface="Bahnschrift SemiBold Condensed" pitchFamily="34" charset="0"/>
              </a:rPr>
              <a:t>Improved environment:</a:t>
            </a:r>
            <a:r>
              <a:rPr lang="en-US" dirty="0">
                <a:solidFill>
                  <a:srgbClr val="002060"/>
                </a:solidFill>
                <a:latin typeface="Bahnschrift SemiBold Condensed" pitchFamily="34" charset="0"/>
              </a:rPr>
              <a:t> The environmental pollution may be due to inadequate SWM as well as due to its effect on other urban infrastructure. </a:t>
            </a:r>
            <a:endParaRPr lang="en-US" dirty="0" smtClean="0">
              <a:solidFill>
                <a:srgbClr val="002060"/>
              </a:solidFill>
              <a:latin typeface="Bahnschrift SemiBold Condensed" pitchFamily="34" charset="0"/>
            </a:endParaRPr>
          </a:p>
          <a:p>
            <a:pPr lvl="1" algn="just">
              <a:buBlip>
                <a:blip r:embed="rId2"/>
              </a:buBlip>
            </a:pPr>
            <a:r>
              <a:rPr lang="en-US" dirty="0" smtClean="0">
                <a:solidFill>
                  <a:srgbClr val="002060"/>
                </a:solidFill>
                <a:latin typeface="Bahnschrift SemiBold Condensed" pitchFamily="34" charset="0"/>
              </a:rPr>
              <a:t>Recycling </a:t>
            </a:r>
            <a:r>
              <a:rPr lang="en-US" dirty="0">
                <a:solidFill>
                  <a:srgbClr val="002060"/>
                </a:solidFill>
                <a:latin typeface="Bahnschrift SemiBold Condensed" pitchFamily="34" charset="0"/>
              </a:rPr>
              <a:t>reduces the volume of waste that has to be finally dumped, and thereby causing reduction in pollution at the waste disposal sites</a:t>
            </a:r>
          </a:p>
          <a:p>
            <a:pPr lvl="1" algn="just">
              <a:buBlip>
                <a:blip r:embed="rId2"/>
              </a:buBlip>
            </a:pPr>
            <a:r>
              <a:rPr lang="en-US" dirty="0">
                <a:solidFill>
                  <a:srgbClr val="002060"/>
                </a:solidFill>
                <a:latin typeface="Bahnschrift SemiBold Condensed" pitchFamily="34" charset="0"/>
              </a:rPr>
              <a:t>Natural resource conservation: Industries with natural products as their raw material for production are depleting natural resources. </a:t>
            </a:r>
            <a:endParaRPr lang="en-US" dirty="0" smtClean="0">
              <a:solidFill>
                <a:srgbClr val="002060"/>
              </a:solidFill>
              <a:latin typeface="Bahnschrift SemiBold Condensed" pitchFamily="34" charset="0"/>
            </a:endParaRPr>
          </a:p>
          <a:p>
            <a:pPr lvl="1" algn="just">
              <a:buBlip>
                <a:blip r:embed="rId2"/>
              </a:buBlip>
            </a:pPr>
            <a:r>
              <a:rPr lang="en-US" dirty="0" smtClean="0">
                <a:solidFill>
                  <a:srgbClr val="002060"/>
                </a:solidFill>
                <a:latin typeface="Bahnschrift SemiBold Condensed" pitchFamily="34" charset="0"/>
              </a:rPr>
              <a:t>Use </a:t>
            </a:r>
            <a:r>
              <a:rPr lang="en-US" dirty="0">
                <a:solidFill>
                  <a:srgbClr val="002060"/>
                </a:solidFill>
                <a:latin typeface="Bahnschrift SemiBold Condensed" pitchFamily="34" charset="0"/>
              </a:rPr>
              <a:t>of more and more recyclable solid wastes in industrial production will relieve the tremendous pressure on these precious resources</a:t>
            </a:r>
            <a:endParaRPr lang="en-IN" dirty="0">
              <a:solidFill>
                <a:srgbClr val="002060"/>
              </a:solidFill>
              <a:latin typeface="Bahnschrift SemiBold Condensed" pitchFamily="34" charset="0"/>
            </a:endParaRPr>
          </a:p>
        </p:txBody>
      </p:sp>
    </p:spTree>
    <p:extLst>
      <p:ext uri="{BB962C8B-B14F-4D97-AF65-F5344CB8AC3E}">
        <p14:creationId xmlns:p14="http://schemas.microsoft.com/office/powerpoint/2010/main" val="18664775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B79C-807E-41D9-BD91-6B3768D5DEE1}"/>
              </a:ext>
            </a:extLst>
          </p:cNvPr>
          <p:cNvSpPr>
            <a:spLocks noGrp="1"/>
          </p:cNvSpPr>
          <p:nvPr>
            <p:ph type="title"/>
          </p:nvPr>
        </p:nvSpPr>
        <p:spPr/>
        <p:txBody>
          <a:bodyPr/>
          <a:lstStyle/>
          <a:p>
            <a:r>
              <a:rPr lang="en-IN" dirty="0" smtClean="0">
                <a:cs typeface="Times New Roman" panose="02020603050405020304" pitchFamily="18" charset="0"/>
              </a:rPr>
              <a:t>SIGNIFICANCE</a:t>
            </a:r>
            <a:r>
              <a:rPr lang="en-IN" dirty="0" smtClean="0"/>
              <a:t> </a:t>
            </a:r>
            <a:r>
              <a:rPr lang="en-IN" dirty="0" smtClean="0">
                <a:cs typeface="Times New Roman" panose="02020603050405020304" pitchFamily="18" charset="0"/>
              </a:rPr>
              <a:t>OF</a:t>
            </a:r>
            <a:r>
              <a:rPr lang="en-IN" dirty="0" smtClean="0"/>
              <a:t> </a:t>
            </a:r>
            <a:r>
              <a:rPr lang="en-IN" dirty="0" smtClean="0">
                <a:cs typeface="Times New Roman" panose="02020603050405020304" pitchFamily="18" charset="0"/>
              </a:rPr>
              <a:t>RECYCLING</a:t>
            </a:r>
            <a:r>
              <a:rPr lang="en-IN" dirty="0" smtClean="0"/>
              <a:t> </a:t>
            </a:r>
            <a:endParaRPr lang="en-IN" dirty="0"/>
          </a:p>
        </p:txBody>
      </p:sp>
      <p:sp>
        <p:nvSpPr>
          <p:cNvPr id="3" name="Content Placeholder 2">
            <a:extLst>
              <a:ext uri="{FF2B5EF4-FFF2-40B4-BE49-F238E27FC236}">
                <a16:creationId xmlns:a16="http://schemas.microsoft.com/office/drawing/2014/main" id="{DC89F76B-7493-4A3E-8F98-4F2381BFF40D}"/>
              </a:ext>
            </a:extLst>
          </p:cNvPr>
          <p:cNvSpPr>
            <a:spLocks noGrp="1"/>
          </p:cNvSpPr>
          <p:nvPr>
            <p:ph idx="1"/>
          </p:nvPr>
        </p:nvSpPr>
        <p:spPr>
          <a:xfrm>
            <a:off x="214282" y="1214422"/>
            <a:ext cx="8472518" cy="4911741"/>
          </a:xfrm>
        </p:spPr>
        <p:txBody>
          <a:bodyPr>
            <a:normAutofit fontScale="92500"/>
          </a:bodyPr>
          <a:lstStyle/>
          <a:p>
            <a:pPr algn="just"/>
            <a:r>
              <a:rPr lang="en-US" dirty="0">
                <a:solidFill>
                  <a:srgbClr val="C00000"/>
                </a:solidFill>
                <a:latin typeface="Bahnschrift SemiBold Condensed" pitchFamily="34" charset="0"/>
              </a:rPr>
              <a:t>Social significance:</a:t>
            </a:r>
            <a:r>
              <a:rPr lang="en-US" dirty="0">
                <a:latin typeface="Bahnschrift SemiBold Condensed" pitchFamily="34" charset="0"/>
              </a:rPr>
              <a:t> </a:t>
            </a:r>
            <a:r>
              <a:rPr lang="en-US" b="0" dirty="0">
                <a:solidFill>
                  <a:srgbClr val="002060"/>
                </a:solidFill>
                <a:latin typeface="Bahnschrift SemiBold Condensed" pitchFamily="34" charset="0"/>
              </a:rPr>
              <a:t>People engaged in waste collection activities are normally of low social and economic standing. This is especially true with scavengers, which is evident from persisting poor quality of their living and working conditions.</a:t>
            </a:r>
          </a:p>
          <a:p>
            <a:pPr algn="just"/>
            <a:r>
              <a:rPr lang="en-US" b="0" dirty="0">
                <a:solidFill>
                  <a:srgbClr val="002060"/>
                </a:solidFill>
                <a:latin typeface="Bahnschrift SemiBold Condensed" pitchFamily="34" charset="0"/>
              </a:rPr>
              <a:t>Different groups of people engaged in waste recycling have a hierarchical social and economic status, in which, processors are at the top of the hierarchy followed by waste dealers and wholesalers, waste buyers and waste collectors in that very order, while scavengers are at the bottom.</a:t>
            </a:r>
            <a:endParaRPr lang="en-IN" b="0" dirty="0">
              <a:solidFill>
                <a:srgbClr val="002060"/>
              </a:solidFill>
              <a:latin typeface="Bahnschrift SemiBold Condensed" pitchFamily="34" charset="0"/>
            </a:endParaRPr>
          </a:p>
        </p:txBody>
      </p:sp>
    </p:spTree>
    <p:extLst>
      <p:ext uri="{BB962C8B-B14F-4D97-AF65-F5344CB8AC3E}">
        <p14:creationId xmlns:p14="http://schemas.microsoft.com/office/powerpoint/2010/main" val="58858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85768"/>
            <a:ext cx="8229600" cy="1143000"/>
          </a:xfrm>
        </p:spPr>
        <p:txBody>
          <a:bodyPr>
            <a:normAutofit fontScale="90000"/>
          </a:bodyPr>
          <a:lstStyle/>
          <a:p>
            <a:r>
              <a:rPr lang="en-IN" b="0" dirty="0" smtClean="0">
                <a:latin typeface="Bahnschrift SemiBold" pitchFamily="34" charset="0"/>
              </a:rPr>
              <a:t/>
            </a:r>
            <a:br>
              <a:rPr lang="en-IN" b="0" dirty="0" smtClean="0">
                <a:latin typeface="Bahnschrift SemiBold" pitchFamily="34" charset="0"/>
              </a:rPr>
            </a:br>
            <a:r>
              <a:rPr lang="en-IN" dirty="0" smtClean="0"/>
              <a:t>ADVANTAGES AND DISADVANTAGES IN RESOURCE RECOVERY </a:t>
            </a:r>
          </a:p>
        </p:txBody>
      </p:sp>
      <p:sp>
        <p:nvSpPr>
          <p:cNvPr id="3" name="Content Placeholder 2"/>
          <p:cNvSpPr>
            <a:spLocks noGrp="1"/>
          </p:cNvSpPr>
          <p:nvPr>
            <p:ph idx="1"/>
          </p:nvPr>
        </p:nvSpPr>
        <p:spPr>
          <a:xfrm>
            <a:off x="357158" y="1285860"/>
            <a:ext cx="8329642" cy="4840303"/>
          </a:xfrm>
        </p:spPr>
        <p:txBody>
          <a:bodyPr/>
          <a:lstStyle/>
          <a:p>
            <a:pPr algn="just"/>
            <a:r>
              <a:rPr lang="en-IN" b="0" dirty="0" smtClean="0">
                <a:latin typeface="Bahnschrift SemiBold Condensed" pitchFamily="34" charset="0"/>
              </a:rPr>
              <a:t>Recycling helps to reduce energy usage, reduce the consumption of fresh raw materials, reduce air pollution and water pollution (from </a:t>
            </a:r>
            <a:r>
              <a:rPr lang="en-IN" b="0" dirty="0" err="1" smtClean="0">
                <a:latin typeface="Bahnschrift SemiBold Condensed" pitchFamily="34" charset="0"/>
              </a:rPr>
              <a:t>landfilling</a:t>
            </a:r>
            <a:r>
              <a:rPr lang="en-IN" b="0" dirty="0" smtClean="0">
                <a:latin typeface="Bahnschrift SemiBold Condensed" pitchFamily="34" charset="0"/>
              </a:rPr>
              <a:t>) by reducing the need for “conventional” waste disposal and also reduces greenhouse gas emissions. </a:t>
            </a:r>
          </a:p>
          <a:p>
            <a:r>
              <a:rPr lang="en-IN" dirty="0" smtClean="0">
                <a:latin typeface="Bahnschrift SemiBold Condensed" pitchFamily="34" charset="0"/>
              </a:rPr>
              <a:t/>
            </a:r>
            <a:br>
              <a:rPr lang="en-IN" dirty="0" smtClean="0">
                <a:latin typeface="Bahnschrift SemiBold Condensed" pitchFamily="34" charset="0"/>
              </a:rPr>
            </a:br>
            <a:endParaRPr lang="en-IN" dirty="0" smtClean="0">
              <a:latin typeface="Bahnschrift SemiBold Condensed"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1026" name="Picture 2" descr="C:\Users\vinu\Desktop\Recycle_Bins.jpg"/>
          <p:cNvPicPr>
            <a:picLocks noChangeAspect="1" noChangeArrowheads="1"/>
          </p:cNvPicPr>
          <p:nvPr/>
        </p:nvPicPr>
        <p:blipFill>
          <a:blip r:embed="rId2"/>
          <a:srcRect/>
          <a:stretch>
            <a:fillRect/>
          </a:stretch>
        </p:blipFill>
        <p:spPr bwMode="auto">
          <a:xfrm>
            <a:off x="714348" y="1428736"/>
            <a:ext cx="7963705" cy="4902656"/>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ADVANTAGES OF RECYCLING</a:t>
            </a:r>
            <a:br>
              <a:rPr lang="en-IN" dirty="0" smtClean="0"/>
            </a:br>
            <a:endParaRPr lang="en-IN" dirty="0"/>
          </a:p>
        </p:txBody>
      </p:sp>
      <p:sp>
        <p:nvSpPr>
          <p:cNvPr id="3" name="Content Placeholder 2"/>
          <p:cNvSpPr>
            <a:spLocks noGrp="1"/>
          </p:cNvSpPr>
          <p:nvPr>
            <p:ph idx="1"/>
          </p:nvPr>
        </p:nvSpPr>
        <p:spPr>
          <a:xfrm>
            <a:off x="357158" y="1142984"/>
            <a:ext cx="8501122" cy="5429288"/>
          </a:xfrm>
        </p:spPr>
        <p:txBody>
          <a:bodyPr>
            <a:normAutofit fontScale="85000" lnSpcReduction="10000"/>
          </a:bodyPr>
          <a:lstStyle/>
          <a:p>
            <a:pPr lvl="1">
              <a:lnSpc>
                <a:spcPct val="150000"/>
              </a:lnSpc>
              <a:buBlip>
                <a:blip r:embed="rId2"/>
              </a:buBlip>
            </a:pPr>
            <a:r>
              <a:rPr lang="en-IN" sz="2000" dirty="0" smtClean="0">
                <a:solidFill>
                  <a:srgbClr val="002060"/>
                </a:solidFill>
                <a:latin typeface="Bahnschrift SemiBold Condensed" pitchFamily="34" charset="0"/>
              </a:rPr>
              <a:t>1. Recycling minimizes pollution</a:t>
            </a:r>
          </a:p>
          <a:p>
            <a:pPr lvl="1">
              <a:lnSpc>
                <a:spcPct val="150000"/>
              </a:lnSpc>
              <a:buBlip>
                <a:blip r:embed="rId2"/>
              </a:buBlip>
            </a:pPr>
            <a:r>
              <a:rPr lang="en-IN" sz="2000" dirty="0" smtClean="0">
                <a:solidFill>
                  <a:srgbClr val="002060"/>
                </a:solidFill>
                <a:latin typeface="Bahnschrift SemiBold Condensed" pitchFamily="34" charset="0"/>
              </a:rPr>
              <a:t>2. Protects the environment</a:t>
            </a:r>
          </a:p>
          <a:p>
            <a:pPr lvl="1">
              <a:lnSpc>
                <a:spcPct val="150000"/>
              </a:lnSpc>
              <a:buBlip>
                <a:blip r:embed="rId2"/>
              </a:buBlip>
            </a:pPr>
            <a:r>
              <a:rPr lang="en-IN" sz="2000" dirty="0" smtClean="0">
                <a:solidFill>
                  <a:srgbClr val="002060"/>
                </a:solidFill>
                <a:latin typeface="Bahnschrift SemiBold Condensed" pitchFamily="34" charset="0"/>
              </a:rPr>
              <a:t>3. Recycling minimizes global warming</a:t>
            </a:r>
          </a:p>
          <a:p>
            <a:pPr lvl="1">
              <a:lnSpc>
                <a:spcPct val="150000"/>
              </a:lnSpc>
              <a:buBlip>
                <a:blip r:embed="rId2"/>
              </a:buBlip>
            </a:pPr>
            <a:r>
              <a:rPr lang="en-IN" sz="2000" dirty="0" smtClean="0">
                <a:solidFill>
                  <a:srgbClr val="002060"/>
                </a:solidFill>
                <a:latin typeface="Bahnschrift SemiBold Condensed" pitchFamily="34" charset="0"/>
              </a:rPr>
              <a:t>4. Conserves natural resources</a:t>
            </a:r>
          </a:p>
          <a:p>
            <a:pPr lvl="1">
              <a:lnSpc>
                <a:spcPct val="150000"/>
              </a:lnSpc>
              <a:buBlip>
                <a:blip r:embed="rId2"/>
              </a:buBlip>
            </a:pPr>
            <a:r>
              <a:rPr lang="en-IN" sz="2000" dirty="0" smtClean="0">
                <a:solidFill>
                  <a:srgbClr val="002060"/>
                </a:solidFill>
                <a:latin typeface="Bahnschrift SemiBold Condensed" pitchFamily="34" charset="0"/>
              </a:rPr>
              <a:t>5. Recycling cuts down the amount of waste in landfill sites</a:t>
            </a:r>
          </a:p>
          <a:p>
            <a:pPr lvl="1">
              <a:lnSpc>
                <a:spcPct val="150000"/>
              </a:lnSpc>
              <a:buBlip>
                <a:blip r:embed="rId2"/>
              </a:buBlip>
            </a:pPr>
            <a:r>
              <a:rPr lang="en-IN" sz="2000" dirty="0" smtClean="0">
                <a:solidFill>
                  <a:srgbClr val="002060"/>
                </a:solidFill>
                <a:latin typeface="Bahnschrift SemiBold Condensed" pitchFamily="34" charset="0"/>
              </a:rPr>
              <a:t>6. Recycling ensures sustainable use of resources</a:t>
            </a:r>
          </a:p>
          <a:p>
            <a:pPr lvl="1">
              <a:lnSpc>
                <a:spcPct val="150000"/>
              </a:lnSpc>
              <a:buBlip>
                <a:blip r:embed="rId2"/>
              </a:buBlip>
            </a:pPr>
            <a:r>
              <a:rPr lang="en-IN" sz="2000" dirty="0" smtClean="0">
                <a:solidFill>
                  <a:srgbClr val="002060"/>
                </a:solidFill>
                <a:latin typeface="Bahnschrift SemiBold Condensed" pitchFamily="34" charset="0"/>
              </a:rPr>
              <a:t>7. Recycling contributes to the creation of jobs</a:t>
            </a:r>
          </a:p>
          <a:p>
            <a:pPr lvl="1">
              <a:lnSpc>
                <a:spcPct val="150000"/>
              </a:lnSpc>
              <a:buBlip>
                <a:blip r:embed="rId2"/>
              </a:buBlip>
            </a:pPr>
            <a:r>
              <a:rPr lang="en-IN" sz="2000" dirty="0" smtClean="0">
                <a:solidFill>
                  <a:srgbClr val="002060"/>
                </a:solidFill>
                <a:latin typeface="Bahnschrift SemiBold Condensed" pitchFamily="34" charset="0"/>
              </a:rPr>
              <a:t>8. Reduces energy consumption</a:t>
            </a:r>
          </a:p>
          <a:p>
            <a:pPr lvl="1">
              <a:lnSpc>
                <a:spcPct val="150000"/>
              </a:lnSpc>
              <a:buBlip>
                <a:blip r:embed="rId2"/>
              </a:buBlip>
            </a:pPr>
            <a:r>
              <a:rPr lang="en-IN" sz="2000" dirty="0" smtClean="0">
                <a:solidFill>
                  <a:srgbClr val="002060"/>
                </a:solidFill>
                <a:latin typeface="Bahnschrift SemiBold Condensed" pitchFamily="34" charset="0"/>
              </a:rPr>
              <a:t>9. Recycling helps to make and to save money</a:t>
            </a:r>
          </a:p>
          <a:p>
            <a:pPr lvl="1">
              <a:lnSpc>
                <a:spcPct val="150000"/>
              </a:lnSpc>
              <a:buBlip>
                <a:blip r:embed="rId2"/>
              </a:buBlip>
            </a:pPr>
            <a:r>
              <a:rPr lang="en-IN" sz="2000" dirty="0" smtClean="0">
                <a:solidFill>
                  <a:srgbClr val="002060"/>
                </a:solidFill>
                <a:latin typeface="Bahnschrift SemiBold Condensed" pitchFamily="34" charset="0"/>
              </a:rPr>
              <a:t>10. Recycling spreads environmental awareness</a:t>
            </a:r>
          </a:p>
          <a:p>
            <a:pPr lvl="1">
              <a:lnSpc>
                <a:spcPct val="150000"/>
              </a:lnSpc>
              <a:buBlip>
                <a:blip r:embed="rId2"/>
              </a:buBlip>
            </a:pPr>
            <a:r>
              <a:rPr lang="en-IN" sz="2000" dirty="0" smtClean="0">
                <a:solidFill>
                  <a:srgbClr val="002060"/>
                </a:solidFill>
                <a:latin typeface="Bahnschrift SemiBold Condensed" pitchFamily="34" charset="0"/>
              </a:rPr>
              <a:t>11. Recycling can reduce allied activities needed for the production of fresh products</a:t>
            </a:r>
          </a:p>
          <a:p>
            <a:pPr lvl="1">
              <a:lnSpc>
                <a:spcPct val="150000"/>
              </a:lnSpc>
              <a:buBlip>
                <a:blip r:embed="rId2"/>
              </a:buBlip>
            </a:pPr>
            <a:r>
              <a:rPr lang="en-IN" sz="2000" dirty="0" smtClean="0">
                <a:solidFill>
                  <a:srgbClr val="002060"/>
                </a:solidFill>
                <a:latin typeface="Bahnschrift SemiBold Condensed" pitchFamily="34" charset="0"/>
              </a:rPr>
              <a:t>12. Recycling of organic matter </a:t>
            </a:r>
          </a:p>
          <a:p>
            <a:pPr lvl="1">
              <a:lnSpc>
                <a:spcPct val="150000"/>
              </a:lnSpc>
              <a:buBlip>
                <a:blip r:embed="rId2"/>
              </a:buBlip>
            </a:pPr>
            <a:r>
              <a:rPr lang="en-IN" sz="2000" dirty="0" smtClean="0">
                <a:solidFill>
                  <a:srgbClr val="002060"/>
                </a:solidFill>
                <a:latin typeface="Bahnschrift SemiBold Condensed" pitchFamily="34" charset="0"/>
              </a:rPr>
              <a:t>13. Innovations drive scientific advancements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dirty="0">
                <a:latin typeface="Bahnschrift SemiBold Condensed" pitchFamily="34" charset="0"/>
              </a:rPr>
              <a:t>Mining and quarrying </a:t>
            </a:r>
          </a:p>
          <a:p>
            <a:pPr algn="just"/>
            <a:endParaRPr lang="en-US" dirty="0" smtClean="0"/>
          </a:p>
          <a:p>
            <a:pPr algn="just"/>
            <a:endParaRPr lang="en-US" dirty="0"/>
          </a:p>
          <a:p>
            <a:pPr algn="just"/>
            <a:r>
              <a:rPr lang="en-US" dirty="0" smtClean="0">
                <a:latin typeface="Bahnschrift SemiBold Condensed" pitchFamily="34" charset="0"/>
              </a:rPr>
              <a:t>Construction</a:t>
            </a:r>
            <a:endParaRPr lang="en-US" dirty="0">
              <a:latin typeface="Bahnschrift SemiBold Condensed" pitchFamily="34" charset="0"/>
            </a:endParaRPr>
          </a:p>
          <a:p>
            <a:pPr algn="just"/>
            <a:endParaRPr lang="en-US" dirty="0" smtClean="0"/>
          </a:p>
          <a:p>
            <a:pPr marL="0" indent="0" algn="just">
              <a:buNone/>
            </a:pPr>
            <a:endParaRPr lang="en-US" dirty="0"/>
          </a:p>
        </p:txBody>
      </p:sp>
      <p:sp>
        <p:nvSpPr>
          <p:cNvPr id="4" name="Rectangle 3"/>
          <p:cNvSpPr/>
          <p:nvPr/>
        </p:nvSpPr>
        <p:spPr>
          <a:xfrm>
            <a:off x="323528" y="332656"/>
            <a:ext cx="8820472" cy="584775"/>
          </a:xfrm>
          <a:prstGeom prst="rect">
            <a:avLst/>
          </a:prstGeom>
        </p:spPr>
        <p:txBody>
          <a:bodyPr wrap="square">
            <a:spAutoFit/>
          </a:bodyPr>
          <a:lstStyle/>
          <a:p>
            <a:r>
              <a:rPr lang="en-IN" sz="3200" b="1" dirty="0" smtClean="0">
                <a:latin typeface="+mj-lt"/>
              </a:rPr>
              <a:t>WASTE GENERATION AND SOURCE REDUCTION </a:t>
            </a:r>
            <a:endParaRPr lang="en-IN" sz="3200" b="1" dirty="0">
              <a:latin typeface="+mj-lt"/>
            </a:endParaRPr>
          </a:p>
        </p:txBody>
      </p:sp>
      <p:pic>
        <p:nvPicPr>
          <p:cNvPr id="2050" name="Picture 2" descr="7 Wastes for Crushing in Quarry &amp;amp;amp;amp; Mine Operations | by Ryan Cartier  | LinkedIn"/>
          <p:cNvPicPr>
            <a:picLocks noChangeAspect="1" noChangeArrowheads="1"/>
          </p:cNvPicPr>
          <p:nvPr/>
        </p:nvPicPr>
        <p:blipFill rotWithShape="1">
          <a:blip r:embed="rId2">
            <a:extLst>
              <a:ext uri="{28A0092B-C50C-407E-A947-70E740481C1C}">
                <a14:useLocalDpi xmlns:a14="http://schemas.microsoft.com/office/drawing/2010/main" val="0"/>
              </a:ext>
            </a:extLst>
          </a:blip>
          <a:srcRect l="3436" t="28479" r="5502" b="6796"/>
          <a:stretch/>
        </p:blipFill>
        <p:spPr bwMode="auto">
          <a:xfrm>
            <a:off x="4214811" y="1124744"/>
            <a:ext cx="4818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ustainable Construction Waste Management in India"/>
          <p:cNvPicPr>
            <a:picLocks noChangeAspect="1" noChangeArrowheads="1"/>
          </p:cNvPicPr>
          <p:nvPr/>
        </p:nvPicPr>
        <p:blipFill rotWithShape="1">
          <a:blip r:embed="rId3">
            <a:extLst>
              <a:ext uri="{28A0092B-C50C-407E-A947-70E740481C1C}">
                <a14:useLocalDpi xmlns:a14="http://schemas.microsoft.com/office/drawing/2010/main" val="0"/>
              </a:ext>
            </a:extLst>
          </a:blip>
          <a:srcRect l="-410" t="10150" r="13133" b="10013"/>
          <a:stretch/>
        </p:blipFill>
        <p:spPr bwMode="auto">
          <a:xfrm>
            <a:off x="4175448" y="3786190"/>
            <a:ext cx="4968552" cy="283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1347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DISADVANTAGES OF RECYCLING</a:t>
            </a:r>
            <a:r>
              <a:rPr lang="en-IN" b="0" dirty="0" smtClean="0"/>
              <a:t/>
            </a:r>
            <a:br>
              <a:rPr lang="en-IN" b="0" dirty="0" smtClean="0"/>
            </a:br>
            <a:endParaRPr lang="en-IN" dirty="0"/>
          </a:p>
        </p:txBody>
      </p:sp>
      <p:sp>
        <p:nvSpPr>
          <p:cNvPr id="3" name="Content Placeholder 2"/>
          <p:cNvSpPr>
            <a:spLocks noGrp="1"/>
          </p:cNvSpPr>
          <p:nvPr>
            <p:ph idx="1"/>
          </p:nvPr>
        </p:nvSpPr>
        <p:spPr>
          <a:xfrm>
            <a:off x="285720" y="1214422"/>
            <a:ext cx="8572560" cy="5357850"/>
          </a:xfrm>
        </p:spPr>
        <p:txBody>
          <a:bodyPr>
            <a:normAutofit fontScale="62500" lnSpcReduction="20000"/>
          </a:bodyPr>
          <a:lstStyle/>
          <a:p>
            <a:pPr lvl="1">
              <a:lnSpc>
                <a:spcPct val="160000"/>
              </a:lnSpc>
              <a:buBlip>
                <a:blip r:embed="rId2"/>
              </a:buBlip>
            </a:pPr>
            <a:r>
              <a:rPr lang="en-IN" dirty="0" smtClean="0">
                <a:solidFill>
                  <a:srgbClr val="002060"/>
                </a:solidFill>
                <a:latin typeface="Bahnschrift SemiBold Condensed" pitchFamily="34" charset="0"/>
              </a:rPr>
              <a:t>1. High upfront capital costs</a:t>
            </a:r>
          </a:p>
          <a:p>
            <a:pPr lvl="1">
              <a:lnSpc>
                <a:spcPct val="160000"/>
              </a:lnSpc>
              <a:buBlip>
                <a:blip r:embed="rId2"/>
              </a:buBlip>
            </a:pPr>
            <a:r>
              <a:rPr lang="en-IN" dirty="0" smtClean="0">
                <a:solidFill>
                  <a:srgbClr val="002060"/>
                </a:solidFill>
                <a:latin typeface="Bahnschrift SemiBold Condensed" pitchFamily="34" charset="0"/>
              </a:rPr>
              <a:t>2. Recycling sites are always unhygienic, unsafe and unsightly</a:t>
            </a:r>
          </a:p>
          <a:p>
            <a:pPr lvl="1">
              <a:lnSpc>
                <a:spcPct val="160000"/>
              </a:lnSpc>
              <a:buBlip>
                <a:blip r:embed="rId2"/>
              </a:buBlip>
            </a:pPr>
            <a:r>
              <a:rPr lang="en-IN" dirty="0" smtClean="0">
                <a:solidFill>
                  <a:srgbClr val="002060"/>
                </a:solidFill>
                <a:latin typeface="Bahnschrift SemiBold Condensed" pitchFamily="34" charset="0"/>
              </a:rPr>
              <a:t>3. Products from recycled waste may not be durable</a:t>
            </a:r>
          </a:p>
          <a:p>
            <a:pPr lvl="1">
              <a:lnSpc>
                <a:spcPct val="160000"/>
              </a:lnSpc>
              <a:buBlip>
                <a:blip r:embed="rId2"/>
              </a:buBlip>
            </a:pPr>
            <a:r>
              <a:rPr lang="en-IN" dirty="0" smtClean="0">
                <a:solidFill>
                  <a:srgbClr val="002060"/>
                </a:solidFill>
                <a:latin typeface="Bahnschrift SemiBold Condensed" pitchFamily="34" charset="0"/>
              </a:rPr>
              <a:t>4. Recycling might not be inexpensive</a:t>
            </a:r>
          </a:p>
          <a:p>
            <a:pPr lvl="1">
              <a:lnSpc>
                <a:spcPct val="160000"/>
              </a:lnSpc>
              <a:buBlip>
                <a:blip r:embed="rId2"/>
              </a:buBlip>
            </a:pPr>
            <a:r>
              <a:rPr lang="en-IN" dirty="0" smtClean="0">
                <a:solidFill>
                  <a:srgbClr val="002060"/>
                </a:solidFill>
                <a:latin typeface="Bahnschrift SemiBold Condensed" pitchFamily="34" charset="0"/>
              </a:rPr>
              <a:t>5. Recycling is not widespread on large scale</a:t>
            </a:r>
          </a:p>
          <a:p>
            <a:pPr lvl="1">
              <a:lnSpc>
                <a:spcPct val="160000"/>
              </a:lnSpc>
              <a:buBlip>
                <a:blip r:embed="rId2"/>
              </a:buBlip>
            </a:pPr>
            <a:r>
              <a:rPr lang="en-IN" dirty="0" smtClean="0">
                <a:solidFill>
                  <a:srgbClr val="002060"/>
                </a:solidFill>
                <a:latin typeface="Bahnschrift SemiBold Condensed" pitchFamily="34" charset="0"/>
              </a:rPr>
              <a:t>6. More energy consumption and pollution</a:t>
            </a:r>
          </a:p>
          <a:p>
            <a:pPr lvl="1">
              <a:lnSpc>
                <a:spcPct val="160000"/>
              </a:lnSpc>
              <a:buBlip>
                <a:blip r:embed="rId2"/>
              </a:buBlip>
            </a:pPr>
            <a:r>
              <a:rPr lang="en-IN" dirty="0" smtClean="0">
                <a:solidFill>
                  <a:srgbClr val="002060"/>
                </a:solidFill>
                <a:latin typeface="Bahnschrift SemiBold Condensed" pitchFamily="34" charset="0"/>
              </a:rPr>
              <a:t>7. Result in pollutants</a:t>
            </a:r>
          </a:p>
          <a:p>
            <a:pPr lvl="1">
              <a:lnSpc>
                <a:spcPct val="160000"/>
              </a:lnSpc>
              <a:buBlip>
                <a:blip r:embed="rId2"/>
              </a:buBlip>
            </a:pPr>
            <a:r>
              <a:rPr lang="en-IN" dirty="0" smtClean="0">
                <a:solidFill>
                  <a:srgbClr val="002060"/>
                </a:solidFill>
                <a:latin typeface="Bahnschrift SemiBold Condensed" pitchFamily="34" charset="0"/>
              </a:rPr>
              <a:t>8. Increased processing cost and low-quality jobs</a:t>
            </a:r>
          </a:p>
          <a:p>
            <a:pPr lvl="1">
              <a:lnSpc>
                <a:spcPct val="160000"/>
              </a:lnSpc>
              <a:buBlip>
                <a:blip r:embed="rId2"/>
              </a:buBlip>
            </a:pPr>
            <a:r>
              <a:rPr lang="en-IN" dirty="0" smtClean="0">
                <a:solidFill>
                  <a:srgbClr val="002060"/>
                </a:solidFill>
                <a:latin typeface="Bahnschrift SemiBold Condensed" pitchFamily="34" charset="0"/>
              </a:rPr>
              <a:t>9. Stricter and more stringent implementation required</a:t>
            </a:r>
          </a:p>
          <a:p>
            <a:pPr lvl="1">
              <a:lnSpc>
                <a:spcPct val="160000"/>
              </a:lnSpc>
              <a:buBlip>
                <a:blip r:embed="rId2"/>
              </a:buBlip>
            </a:pPr>
            <a:r>
              <a:rPr lang="en-IN" dirty="0" smtClean="0">
                <a:solidFill>
                  <a:srgbClr val="002060"/>
                </a:solidFill>
                <a:latin typeface="Bahnschrift SemiBold Condensed" pitchFamily="34" charset="0"/>
              </a:rPr>
              <a:t>10. Recycling is still ineffective</a:t>
            </a:r>
          </a:p>
          <a:p>
            <a:pPr lvl="1">
              <a:lnSpc>
                <a:spcPct val="160000"/>
              </a:lnSpc>
              <a:buBlip>
                <a:blip r:embed="rId2"/>
              </a:buBlip>
            </a:pPr>
            <a:r>
              <a:rPr lang="en-IN" dirty="0" smtClean="0">
                <a:solidFill>
                  <a:srgbClr val="002060"/>
                </a:solidFill>
                <a:latin typeface="Bahnschrift SemiBold Condensed" pitchFamily="34" charset="0"/>
              </a:rPr>
              <a:t>11. Methane is a GHG </a:t>
            </a:r>
          </a:p>
          <a:p>
            <a:pPr lvl="1">
              <a:lnSpc>
                <a:spcPct val="160000"/>
              </a:lnSpc>
              <a:buBlip>
                <a:blip r:embed="rId2"/>
              </a:buBlip>
            </a:pPr>
            <a:r>
              <a:rPr lang="en-IN" dirty="0" smtClean="0">
                <a:solidFill>
                  <a:srgbClr val="002060"/>
                </a:solidFill>
                <a:latin typeface="Bahnschrift SemiBold Condensed" pitchFamily="34" charset="0"/>
              </a:rPr>
              <a:t>12. Revenue loss</a:t>
            </a:r>
          </a:p>
          <a:p>
            <a:endParaRPr lang="en-IN" dirty="0" smtClean="0"/>
          </a:p>
          <a:p>
            <a:endParaRPr lang="en-I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CASE STUDY: SOURCE REDUCTION AND RECYCLING IN BANGALORE </a:t>
            </a:r>
            <a:endParaRPr lang="en-IN" dirty="0"/>
          </a:p>
        </p:txBody>
      </p:sp>
      <p:sp>
        <p:nvSpPr>
          <p:cNvPr id="3" name="Content Placeholder 2"/>
          <p:cNvSpPr>
            <a:spLocks noGrp="1"/>
          </p:cNvSpPr>
          <p:nvPr>
            <p:ph idx="1"/>
          </p:nvPr>
        </p:nvSpPr>
        <p:spPr>
          <a:xfrm>
            <a:off x="214282" y="1285860"/>
            <a:ext cx="8786874" cy="5357850"/>
          </a:xfrm>
        </p:spPr>
        <p:txBody>
          <a:bodyPr/>
          <a:lstStyle/>
          <a:p>
            <a:pPr algn="just"/>
            <a:endParaRPr lang="en-IN" dirty="0">
              <a:latin typeface="Bahnschrift SemiBold Condensed" pitchFamily="34" charset="0"/>
            </a:endParaRPr>
          </a:p>
        </p:txBody>
      </p:sp>
      <p:pic>
        <p:nvPicPr>
          <p:cNvPr id="1026" name="Picture 2"/>
          <p:cNvPicPr>
            <a:picLocks noChangeAspect="1" noChangeArrowheads="1"/>
          </p:cNvPicPr>
          <p:nvPr/>
        </p:nvPicPr>
        <p:blipFill>
          <a:blip r:embed="rId2"/>
          <a:srcRect l="4830" r="7029" b="1369"/>
          <a:stretch>
            <a:fillRect/>
          </a:stretch>
        </p:blipFill>
        <p:spPr bwMode="auto">
          <a:xfrm>
            <a:off x="571472" y="1191914"/>
            <a:ext cx="8073982" cy="530892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CASE STUDY: SOURCE REDUCTION AND RECYCLING IN BANGALORE </a:t>
            </a:r>
            <a:endParaRPr lang="en-IN" dirty="0"/>
          </a:p>
        </p:txBody>
      </p:sp>
      <p:sp>
        <p:nvSpPr>
          <p:cNvPr id="3" name="Content Placeholder 2"/>
          <p:cNvSpPr>
            <a:spLocks noGrp="1"/>
          </p:cNvSpPr>
          <p:nvPr>
            <p:ph idx="1"/>
          </p:nvPr>
        </p:nvSpPr>
        <p:spPr>
          <a:xfrm>
            <a:off x="214282" y="1285860"/>
            <a:ext cx="8786874" cy="5357850"/>
          </a:xfrm>
        </p:spPr>
        <p:txBody>
          <a:bodyPr/>
          <a:lstStyle/>
          <a:p>
            <a:pPr algn="just"/>
            <a:r>
              <a:rPr lang="en-IN" dirty="0" smtClean="0">
                <a:latin typeface="Bahnschrift SemiBold Condensed" pitchFamily="34" charset="0"/>
              </a:rPr>
              <a:t>Source reduction, including reuse and recycling, can help reduce waste disposal and handling costs, because it avoids the costs of municipal composting, land filling and combustion. </a:t>
            </a:r>
          </a:p>
          <a:p>
            <a:pPr algn="just"/>
            <a:r>
              <a:rPr lang="en-IN" dirty="0" smtClean="0">
                <a:latin typeface="Bahnschrift SemiBold Condensed" pitchFamily="34" charset="0"/>
              </a:rPr>
              <a:t>Source reduction also conserves resources and reduces pollution, including greenhouse gases that contribute to global warming. Waste reduction, reuse and recycling, thus, play an important role in SWM. </a:t>
            </a:r>
            <a:endParaRPr lang="en-IN" dirty="0">
              <a:latin typeface="Bahnschrift SemiBold Condensed"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CASE STUDY: SOURCE REDUCTION AND RECYCLING IN BANGALORE </a:t>
            </a:r>
            <a:endParaRPr lang="en-IN" dirty="0"/>
          </a:p>
        </p:txBody>
      </p:sp>
      <p:sp>
        <p:nvSpPr>
          <p:cNvPr id="3" name="Content Placeholder 2"/>
          <p:cNvSpPr>
            <a:spLocks noGrp="1"/>
          </p:cNvSpPr>
          <p:nvPr>
            <p:ph idx="1"/>
          </p:nvPr>
        </p:nvSpPr>
        <p:spPr>
          <a:xfrm>
            <a:off x="214282" y="1285860"/>
            <a:ext cx="8786874" cy="5357850"/>
          </a:xfrm>
        </p:spPr>
        <p:txBody>
          <a:bodyPr>
            <a:normAutofit fontScale="77500" lnSpcReduction="20000"/>
          </a:bodyPr>
          <a:lstStyle/>
          <a:p>
            <a:pPr algn="just"/>
            <a:r>
              <a:rPr lang="en-IN" dirty="0" smtClean="0">
                <a:latin typeface="Bahnschrift SemiBold Condensed" pitchFamily="34" charset="0"/>
              </a:rPr>
              <a:t>In Bangalore, 66% of the waste generated is collected for recovery, i.e., about 2,373 tonnes per day. While 722 tonnes per day is reused, the rest (i.e., 1,450 tonnes) goes for recycling. </a:t>
            </a:r>
          </a:p>
          <a:p>
            <a:pPr algn="just"/>
            <a:r>
              <a:rPr lang="en-IN" dirty="0" smtClean="0">
                <a:latin typeface="Bahnschrift SemiBold Condensed" pitchFamily="34" charset="0"/>
              </a:rPr>
              <a:t>The agents involved in the collection and recovery of wastes in the city include waste pickers, IWB (i.e., itinerant waste buyer), middlemen (or intermediaries), the municipality and recycling units (both large and small). </a:t>
            </a:r>
          </a:p>
          <a:p>
            <a:pPr algn="just"/>
            <a:r>
              <a:rPr lang="en-IN" dirty="0" smtClean="0">
                <a:latin typeface="Bahnschrift SemiBold Condensed" pitchFamily="34" charset="0"/>
              </a:rPr>
              <a:t>While the three agents in the informal sector and the municipality are directly involved in waste collection activities, the waste is processed by the recycling units, which receive recyclable waste from middlemen and municipality. </a:t>
            </a:r>
          </a:p>
          <a:p>
            <a:pPr algn="just"/>
            <a:r>
              <a:rPr lang="en-IN" dirty="0" smtClean="0">
                <a:latin typeface="Bahnschrift SemiBold Condensed" pitchFamily="34" charset="0"/>
              </a:rPr>
              <a:t>Of the 1450 tonnes collected for recycling, 1077.8 tonnes come from intermediaries, 60.4 come from IWB and 312 tonnes come from waste pickers. This amounts to 40% of the total waste (i.e., 3613 tonnes per day) generated. </a:t>
            </a:r>
            <a:endParaRPr lang="en-IN" dirty="0">
              <a:latin typeface="Bahnschrift SemiBold Condensed"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401080" cy="4911741"/>
          </a:xfrm>
        </p:spPr>
        <p:txBody>
          <a:bodyPr>
            <a:normAutofit/>
          </a:bodyPr>
          <a:lstStyle/>
          <a:p>
            <a:pPr algn="just"/>
            <a:r>
              <a:rPr lang="en-US" dirty="0">
                <a:latin typeface="Bahnschrift SemiBold Condensed" pitchFamily="34" charset="0"/>
              </a:rPr>
              <a:t>Electricity, Gas, steam and air conditioning supply</a:t>
            </a:r>
            <a:r>
              <a:rPr lang="en-US" dirty="0" smtClean="0">
                <a:latin typeface="Bahnschrift SemiBold Condensed" pitchFamily="34" charset="0"/>
              </a:rPr>
              <a:t>;</a:t>
            </a:r>
          </a:p>
          <a:p>
            <a:pPr algn="just"/>
            <a:endParaRPr lang="en-US" dirty="0" smtClean="0"/>
          </a:p>
          <a:p>
            <a:pPr algn="just"/>
            <a:endParaRPr lang="en-US" dirty="0" smtClean="0"/>
          </a:p>
          <a:p>
            <a:pPr algn="just"/>
            <a:endParaRPr lang="en-US" dirty="0" smtClean="0"/>
          </a:p>
          <a:p>
            <a:pPr algn="just"/>
            <a:endParaRPr lang="en-US" dirty="0"/>
          </a:p>
          <a:p>
            <a:pPr algn="just"/>
            <a:r>
              <a:rPr lang="en-US" dirty="0" smtClean="0">
                <a:latin typeface="Bahnschrift SemiBold Condensed" pitchFamily="34" charset="0"/>
              </a:rPr>
              <a:t>Agriculture </a:t>
            </a:r>
            <a:r>
              <a:rPr lang="en-US" dirty="0">
                <a:latin typeface="Bahnschrift SemiBold Condensed" pitchFamily="34" charset="0"/>
              </a:rPr>
              <a:t>and </a:t>
            </a:r>
            <a:r>
              <a:rPr lang="en-US" dirty="0" smtClean="0">
                <a:latin typeface="Bahnschrift SemiBold Condensed" pitchFamily="34" charset="0"/>
              </a:rPr>
              <a:t>forestry</a:t>
            </a:r>
            <a:endParaRPr lang="en-US" dirty="0">
              <a:latin typeface="Bahnschrift SemiBold Condensed" pitchFamily="34" charset="0"/>
            </a:endParaRPr>
          </a:p>
        </p:txBody>
      </p:sp>
      <p:sp>
        <p:nvSpPr>
          <p:cNvPr id="4" name="Rectangle 3"/>
          <p:cNvSpPr/>
          <p:nvPr/>
        </p:nvSpPr>
        <p:spPr>
          <a:xfrm>
            <a:off x="323528" y="332656"/>
            <a:ext cx="8820472" cy="584775"/>
          </a:xfrm>
          <a:prstGeom prst="rect">
            <a:avLst/>
          </a:prstGeom>
        </p:spPr>
        <p:txBody>
          <a:bodyPr wrap="square">
            <a:spAutoFit/>
          </a:bodyPr>
          <a:lstStyle/>
          <a:p>
            <a:r>
              <a:rPr lang="en-IN" sz="3200" b="1" dirty="0" smtClean="0">
                <a:latin typeface="+mj-lt"/>
              </a:rPr>
              <a:t>WASTE GENERATION AND SOURCE REDUCTION </a:t>
            </a:r>
            <a:endParaRPr lang="en-IN" sz="3200" b="1" dirty="0">
              <a:latin typeface="+mj-lt"/>
            </a:endParaRPr>
          </a:p>
        </p:txBody>
      </p:sp>
      <p:pic>
        <p:nvPicPr>
          <p:cNvPr id="3076" name="Picture 4" descr="Finland&amp;#39;s industrial output increased in Jul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786" y="1857364"/>
            <a:ext cx="3600401" cy="2900292"/>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BIOMAS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3080" name="Picture 8" descr="picture: forestry cut 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353" y="4029799"/>
            <a:ext cx="4163647" cy="282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804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285860"/>
            <a:ext cx="8472518" cy="4840303"/>
          </a:xfrm>
        </p:spPr>
        <p:txBody>
          <a:bodyPr>
            <a:normAutofit/>
          </a:bodyPr>
          <a:lstStyle/>
          <a:p>
            <a:pPr algn="just"/>
            <a:r>
              <a:rPr lang="en-US" dirty="0" smtClean="0">
                <a:latin typeface="Bahnschrift SemiBold Condensed" pitchFamily="34" charset="0"/>
              </a:rPr>
              <a:t>All other economic activities</a:t>
            </a:r>
            <a:endParaRPr lang="en-US" dirty="0">
              <a:latin typeface="Bahnschrift SemiBold Condensed" pitchFamily="34" charset="0"/>
            </a:endParaRPr>
          </a:p>
          <a:p>
            <a:pPr algn="just"/>
            <a:endParaRPr lang="en-US" dirty="0" smtClean="0"/>
          </a:p>
          <a:p>
            <a:pPr algn="just"/>
            <a:endParaRPr lang="en-US" dirty="0"/>
          </a:p>
          <a:p>
            <a:pPr algn="just"/>
            <a:r>
              <a:rPr lang="en-US" dirty="0" smtClean="0">
                <a:latin typeface="Bahnschrift SemiBold Condensed" pitchFamily="34" charset="0"/>
              </a:rPr>
              <a:t>Households</a:t>
            </a:r>
            <a:endParaRPr lang="en-US" dirty="0">
              <a:latin typeface="Bahnschrift SemiBold Condensed" pitchFamily="34" charset="0"/>
            </a:endParaRPr>
          </a:p>
          <a:p>
            <a:pPr algn="just"/>
            <a:endParaRPr lang="en-US" dirty="0" smtClean="0"/>
          </a:p>
          <a:p>
            <a:pPr marL="0" indent="0" algn="just">
              <a:buNone/>
            </a:pPr>
            <a:endParaRPr lang="en-US" dirty="0"/>
          </a:p>
        </p:txBody>
      </p:sp>
      <p:sp>
        <p:nvSpPr>
          <p:cNvPr id="4" name="Rectangle 3"/>
          <p:cNvSpPr/>
          <p:nvPr/>
        </p:nvSpPr>
        <p:spPr>
          <a:xfrm>
            <a:off x="323528" y="332656"/>
            <a:ext cx="8820472" cy="584775"/>
          </a:xfrm>
          <a:prstGeom prst="rect">
            <a:avLst/>
          </a:prstGeom>
        </p:spPr>
        <p:txBody>
          <a:bodyPr wrap="square">
            <a:spAutoFit/>
          </a:bodyPr>
          <a:lstStyle/>
          <a:p>
            <a:r>
              <a:rPr lang="en-IN" sz="3200" b="1" dirty="0" smtClean="0">
                <a:latin typeface="+mj-lt"/>
              </a:rPr>
              <a:t>WASTE GENERATION AND SOURCE REDUCTION </a:t>
            </a:r>
            <a:endParaRPr lang="en-IN" sz="3200" b="1" dirty="0">
              <a:latin typeface="+mj-lt"/>
            </a:endParaRPr>
          </a:p>
        </p:txBody>
      </p:sp>
      <p:pic>
        <p:nvPicPr>
          <p:cNvPr id="4100" name="Picture 4" descr="Chapter 2: Residence Life Waste Mana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488" y="4143380"/>
            <a:ext cx="5715040" cy="253193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rash disposal: Hotels dispose garbage on ro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1" y="1916832"/>
            <a:ext cx="2848970" cy="19182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iodegradable Yearly Glass Recycling Services, Commercial, | ID: 10598894862"/>
          <p:cNvPicPr>
            <a:picLocks noChangeAspect="1" noChangeArrowheads="1"/>
          </p:cNvPicPr>
          <p:nvPr/>
        </p:nvPicPr>
        <p:blipFill rotWithShape="1">
          <a:blip r:embed="rId4">
            <a:extLst>
              <a:ext uri="{28A0092B-C50C-407E-A947-70E740481C1C}">
                <a14:useLocalDpi xmlns:a14="http://schemas.microsoft.com/office/drawing/2010/main" val="0"/>
              </a:ext>
            </a:extLst>
          </a:blip>
          <a:srcRect l="9430" t="6996"/>
          <a:stretch/>
        </p:blipFill>
        <p:spPr bwMode="auto">
          <a:xfrm>
            <a:off x="2857488" y="1928802"/>
            <a:ext cx="2697466" cy="19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347582"/>
      </p:ext>
    </p:extLst>
  </p:cSld>
  <p:clrMapOvr>
    <a:masterClrMapping/>
  </p:clrMapOvr>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ThemeSRM</Template>
  <TotalTime>3111</TotalTime>
  <Words>5275</Words>
  <Application>Microsoft Office PowerPoint</Application>
  <PresentationFormat>On-screen Show (4:3)</PresentationFormat>
  <Paragraphs>365</Paragraphs>
  <Slides>73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Arial</vt:lpstr>
      <vt:lpstr>Bahnschrift SemiBold</vt:lpstr>
      <vt:lpstr>Bahnschrift SemiBold Condensed</vt:lpstr>
      <vt:lpstr>Calibri</vt:lpstr>
      <vt:lpstr>Helvetica Neue UltraLight</vt:lpstr>
      <vt:lpstr>Lato Regular</vt:lpstr>
      <vt:lpstr>Proxima Nova Subset</vt:lpstr>
      <vt:lpstr>Times New Roman</vt:lpstr>
      <vt:lpstr>Wingdings</vt:lpstr>
      <vt:lpstr>ヒラギノ角ゴ ProN W3</vt:lpstr>
      <vt:lpstr>ThemeSRM</vt:lpstr>
      <vt:lpstr>MUNICIPAL SOLID WASTE MANAGEMENT 18CEO306T UNIT II</vt:lpstr>
      <vt:lpstr>Unit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WASTE GENERATION AND SOURCE REDUCTION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REDUCTION</vt:lpstr>
      <vt:lpstr>SOURCE REDUCTION</vt:lpstr>
      <vt:lpstr>SOURCE REDUCTION</vt:lpstr>
      <vt:lpstr>SOURCE REDUCTION</vt:lpstr>
      <vt:lpstr> VIDEO</vt:lpstr>
      <vt:lpstr>PURPOSE OF SOURCE REDUCTION</vt:lpstr>
      <vt:lpstr>PURPOSE OF SOURCE REDUCTION</vt:lpstr>
      <vt:lpstr>PURPOSE OF SOURCE REDUCTION</vt:lpstr>
      <vt:lpstr>PURPOSE OF SOURCE REDUCTION</vt:lpstr>
      <vt:lpstr>ADVANTAGES OF SOURCE REDUCTION</vt:lpstr>
      <vt:lpstr>IMPLEMENTATION</vt:lpstr>
      <vt:lpstr>IMPLEMENTATION</vt:lpstr>
      <vt:lpstr>EDUCATION AND RESEARCH</vt:lpstr>
      <vt:lpstr>IMPLEMENTATION</vt:lpstr>
      <vt:lpstr>FINANCIAL INCENTIVES AND DISINCENTIVES</vt:lpstr>
      <vt:lpstr>IMPLEMENTATION</vt:lpstr>
      <vt:lpstr>REGULATION</vt:lpstr>
      <vt:lpstr>RECYCLE MATERIALS </vt:lpstr>
      <vt:lpstr>STORAGE AND COLLECTION OF RECYCLABLES</vt:lpstr>
      <vt:lpstr>STORAGE AND COLLECTION OF RECYCLABLES</vt:lpstr>
      <vt:lpstr>STORAGE AND COLLECTION OF RECYCLABLES</vt:lpstr>
      <vt:lpstr>PROCESSING EQUIPMENT FOR RECYCLING </vt:lpstr>
      <vt:lpstr>  </vt:lpstr>
      <vt:lpstr>  </vt:lpstr>
      <vt:lpstr>PROCESSING EQUIPMENT FOR RECYCLING </vt:lpstr>
      <vt:lpstr>MATERIAL RECOVERY FACILITIES (MRF) </vt:lpstr>
      <vt:lpstr>MATERIAL RECOVERY FACILITIES (MRF) </vt:lpstr>
      <vt:lpstr>SIGNIFICANCE OF RECYCLING </vt:lpstr>
      <vt:lpstr>SIGNIFICANCE OF RECYCLING </vt:lpstr>
      <vt:lpstr>SIGNIFICANCE OF RECYCLING </vt:lpstr>
      <vt:lpstr>SIGNIFICANCE OF RECYCLING </vt:lpstr>
      <vt:lpstr>SIGNIFICANCE OF RECYCLING </vt:lpstr>
      <vt:lpstr>SIGNIFICANCE OF RECYCLING </vt:lpstr>
      <vt:lpstr>SIGNIFICANCE OF RECYCLING </vt:lpstr>
      <vt:lpstr> ADVANTAGES AND DISADVANTAGES IN RESOURCE RECOVERY </vt:lpstr>
      <vt:lpstr>PowerPoint Presentation</vt:lpstr>
      <vt:lpstr>ADVANTAGES OF RECYCLING </vt:lpstr>
      <vt:lpstr>DISADVANTAGES OF RECYCLING </vt:lpstr>
      <vt:lpstr>CASE STUDY: SOURCE REDUCTION AND RECYCLING IN BANGALORE </vt:lpstr>
      <vt:lpstr>CASE STUDY: SOURCE REDUCTION AND RECYCLING IN BANGALORE </vt:lpstr>
      <vt:lpstr>CASE STUDY: SOURCE REDUCTION AND RECYCLING IN BANGALORE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moneswar</dc:creator>
  <cp:lastModifiedBy>ABI</cp:lastModifiedBy>
  <cp:revision>586</cp:revision>
  <dcterms:created xsi:type="dcterms:W3CDTF">2019-01-07T03:41:29Z</dcterms:created>
  <dcterms:modified xsi:type="dcterms:W3CDTF">2023-03-07T04:02:30Z</dcterms:modified>
</cp:coreProperties>
</file>